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5"/>
  </p:notesMasterIdLst>
  <p:sldIdLst>
    <p:sldId id="256" r:id="rId2"/>
    <p:sldId id="367" r:id="rId3"/>
    <p:sldId id="257" r:id="rId4"/>
    <p:sldId id="361" r:id="rId5"/>
    <p:sldId id="358" r:id="rId6"/>
    <p:sldId id="359" r:id="rId7"/>
    <p:sldId id="360" r:id="rId8"/>
    <p:sldId id="362" r:id="rId9"/>
    <p:sldId id="357" r:id="rId10"/>
    <p:sldId id="258" r:id="rId11"/>
    <p:sldId id="330" r:id="rId12"/>
    <p:sldId id="331" r:id="rId13"/>
    <p:sldId id="332" r:id="rId14"/>
    <p:sldId id="333" r:id="rId15"/>
    <p:sldId id="334" r:id="rId16"/>
    <p:sldId id="260" r:id="rId17"/>
    <p:sldId id="292" r:id="rId18"/>
    <p:sldId id="295" r:id="rId19"/>
    <p:sldId id="296" r:id="rId20"/>
    <p:sldId id="297" r:id="rId21"/>
    <p:sldId id="262" r:id="rId22"/>
    <p:sldId id="293" r:id="rId23"/>
    <p:sldId id="298" r:id="rId24"/>
    <p:sldId id="320" r:id="rId25"/>
    <p:sldId id="321" r:id="rId26"/>
    <p:sldId id="299" r:id="rId27"/>
    <p:sldId id="300" r:id="rId28"/>
    <p:sldId id="301" r:id="rId29"/>
    <p:sldId id="302" r:id="rId30"/>
    <p:sldId id="322" r:id="rId31"/>
    <p:sldId id="368" r:id="rId32"/>
    <p:sldId id="308" r:id="rId33"/>
    <p:sldId id="309" r:id="rId34"/>
    <p:sldId id="324" r:id="rId35"/>
    <p:sldId id="325" r:id="rId36"/>
    <p:sldId id="326" r:id="rId37"/>
    <p:sldId id="335" r:id="rId38"/>
    <p:sldId id="259" r:id="rId39"/>
    <p:sldId id="336" r:id="rId40"/>
    <p:sldId id="338" r:id="rId41"/>
    <p:sldId id="341" r:id="rId42"/>
    <p:sldId id="342" r:id="rId43"/>
    <p:sldId id="343" r:id="rId44"/>
    <p:sldId id="339" r:id="rId45"/>
    <p:sldId id="337" r:id="rId46"/>
    <p:sldId id="340" r:id="rId47"/>
    <p:sldId id="344" r:id="rId48"/>
    <p:sldId id="348" r:id="rId49"/>
    <p:sldId id="294" r:id="rId50"/>
    <p:sldId id="345" r:id="rId51"/>
    <p:sldId id="346" r:id="rId52"/>
    <p:sldId id="347" r:id="rId53"/>
    <p:sldId id="266" r:id="rId54"/>
    <p:sldId id="267" r:id="rId55"/>
    <p:sldId id="268" r:id="rId56"/>
    <p:sldId id="269" r:id="rId57"/>
    <p:sldId id="270" r:id="rId58"/>
    <p:sldId id="349" r:id="rId59"/>
    <p:sldId id="350" r:id="rId60"/>
    <p:sldId id="263" r:id="rId61"/>
    <p:sldId id="351" r:id="rId62"/>
    <p:sldId id="261" r:id="rId63"/>
    <p:sldId id="282" r:id="rId64"/>
    <p:sldId id="271" r:id="rId65"/>
    <p:sldId id="353" r:id="rId66"/>
    <p:sldId id="354" r:id="rId67"/>
    <p:sldId id="352" r:id="rId68"/>
    <p:sldId id="355" r:id="rId69"/>
    <p:sldId id="363" r:id="rId70"/>
    <p:sldId id="327" r:id="rId71"/>
    <p:sldId id="365" r:id="rId72"/>
    <p:sldId id="366" r:id="rId73"/>
    <p:sldId id="356" r:id="rId7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EAB85A-BCB7-AE42-A5D3-CE8C73B82447}" v="23" dt="2023-03-14T15:00:22.0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27" autoAdjust="0"/>
    <p:restoredTop sz="96381"/>
  </p:normalViewPr>
  <p:slideViewPr>
    <p:cSldViewPr snapToGrid="0">
      <p:cViewPr varScale="1">
        <p:scale>
          <a:sx n="140" d="100"/>
          <a:sy n="140" d="100"/>
        </p:scale>
        <p:origin x="8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E79A5F-7244-4BB3-BE23-04A5C8E1D27F}" type="datetimeFigureOut">
              <a:rPr lang="ko-KR" altLang="en-US" smtClean="0"/>
              <a:t>2024. 7. 10.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CD257-8134-4CD8-859E-58B37D24B6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0820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4682D7-EC62-4A20-9B3F-A55993660A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E2753BD-7290-43EC-A1F3-C3BBBD1231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BCABDB-1D20-44E6-A3EA-AAFBC225B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740A7005-4C3F-4FEC-8E85-1F5FA182A43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566C26-3BC7-4446-B7B9-F6A73449F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3F223A-A25E-43C1-9F73-BDE1F25D2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DD3A777A-69A6-4D0B-A7AE-CC65891960C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6121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DBFE77-9D22-4667-8BE0-A6989E53E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F6772B-995E-4CEB-9DFD-D3BC1CB76C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EEEB47-15EB-4BFE-9734-B56A547F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22203-D1CC-4C8B-987A-5B497F473BB5}" type="datetime1">
              <a:rPr lang="ko-KR" altLang="en-US" smtClean="0"/>
              <a:t>2024. 7. 10.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9063E5-FD92-48E3-AE98-CF6BF1B92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2612AE-1FAD-4E28-B993-DF5CC7410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09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9BEF3B7-1418-4E10-8AC1-8EB83C167D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D281E0-149E-432D-A3ED-F61D0933CF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C847DB-EF88-4003-95D3-20AACB07C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8B5C8-6DE1-458A-8EB8-0CF4FE482C55}" type="datetime1">
              <a:rPr lang="ko-KR" altLang="en-US" smtClean="0"/>
              <a:t>2024. 7. 10.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D273D9-B41A-4C5F-A3F0-59596C430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FDBAE1-76DA-43D9-B3F7-E2D7ABC87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459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8BFCE4-FBC9-4151-97FF-689BC2A5D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280"/>
            <a:ext cx="10515600" cy="941387"/>
          </a:xfr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80DDAE-957A-4342-B244-D894F4EED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3338"/>
            <a:ext cx="10515600" cy="4963625"/>
          </a:xfrm>
        </p:spPr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ED7156-DE35-462A-9A5A-5AD52E27A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4DAEAD-DF86-4B4E-9657-9DDFA7DD9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3DC90B-90D1-4FF4-B487-68ED219CC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DD3A777A-69A6-4D0B-A7AE-CC65891960C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4581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136931-1583-47D1-AA8B-0A63E7A77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C8AF7F-7760-45F6-82EF-8F7014139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C8D43D-365B-4BF6-B626-25794E32D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77393-C2B0-459B-B672-7FF234D358F9}" type="datetime1">
              <a:rPr lang="ko-KR" altLang="en-US" smtClean="0"/>
              <a:t>2024. 7. 10.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3617E6-2631-4E28-B9E4-C5AF7732E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9F8B09-FED5-4091-9A95-D780173A7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31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2FB271-1C17-4EA7-8DAA-9EE313C1B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800180-58C6-4496-9F18-46B508958D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EF342A-790D-4E01-B067-660C32E455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EA1FFA-9B6F-49A7-A0FF-C4842E966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A5CF2-A6B8-45C7-919E-2C1242D9C412}" type="datetime1">
              <a:rPr lang="ko-KR" altLang="en-US" smtClean="0"/>
              <a:t>2024. 7. 10.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5153DF-B5FA-4857-831C-4D9D3B5D5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E74A4D-652C-4C88-B076-CB93B8AC4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514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70F437-EEE7-4A98-B5E9-145B3362E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3D55BA-4CAD-4B05-8DB2-1D7A618D0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E7B80D-1A43-45E4-B06A-5CFA021BE1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E66B78-BCCC-4B21-8D75-9BC42BF496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5CD84F-BF50-4938-8580-77F4AD91F2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7D0BE31-1372-4A51-B70B-AFCE06C49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6270C-8487-42D6-8881-CACA4473D239}" type="datetime1">
              <a:rPr lang="ko-KR" altLang="en-US" smtClean="0"/>
              <a:t>2024. 7. 10.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5B5EB7-A7DD-477D-8494-DD74956CB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522BC6A-74D0-4247-B0A1-743CFEE33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6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A040D5-C7F5-4B74-AEA1-29DFEE268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DB8313A-D206-42F1-AC40-8BB7993BA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6B71-6058-4831-A26B-AB6D400AFD0D}" type="datetime1">
              <a:rPr lang="ko-KR" altLang="en-US" smtClean="0"/>
              <a:t>2024. 7. 10.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1BE022-9915-4D5A-B391-C085B266B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4545BD-11B5-4620-8F64-B1050B75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260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69BF300-4073-45CE-A806-7DBC5E433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6171-657C-427A-90ED-E247D47004BA}" type="datetime1">
              <a:rPr lang="ko-KR" altLang="en-US" smtClean="0"/>
              <a:t>2024. 7. 10.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DD63526-9370-4436-9348-51DE02186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83FCFA-59C5-41DC-ADA6-3FD1B55FB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10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C8E31A-0669-44D3-B6E4-BCF830FF0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26D859-33DE-4070-84CF-92E98A258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502D73-0CD1-4935-A2A2-4E80B3C44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9DAC15-F87B-46C2-A083-45DA60E3B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B75C7-BCF9-429E-A173-11C7F6053013}" type="datetime1">
              <a:rPr lang="ko-KR" altLang="en-US" smtClean="0"/>
              <a:t>2024. 7. 10.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259F4A-DBCB-467E-A0C7-C4BC47735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836D65-0D1D-4B29-AF40-F68FA235C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780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2F4D1C-42FB-4C07-BD06-870F63327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0EB73AE-BCC5-4293-B860-7392710166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E256A6-4EB8-4DA4-8A74-F67D62F7B2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F201DA9-5673-43E4-9292-E8E265A4E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E0835-43D0-4D48-B1BC-7C0A96483998}" type="datetime1">
              <a:rPr lang="ko-KR" altLang="en-US" smtClean="0"/>
              <a:t>2024. 7. 10.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7D0F1C-6C75-44CD-9FC8-E02FDBAC5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2DC40A-3AAF-4373-8984-1312DEA5F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150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A08DD93-AC45-4E2D-BF43-783B9D2A6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4A68E8-E59F-412B-989E-8A16C7AF6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3E9B37-21A1-4417-BFC8-1A8F27E753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10B1F-159C-4C8B-A65A-542E72B7CDC2}" type="datetime1">
              <a:rPr lang="ko-KR" altLang="en-US" smtClean="0"/>
              <a:t>2024. 7. 10.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30B983-A3D8-47A8-B9A4-C48C67E009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53E88B-9900-45C8-8394-D47B4A480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A777A-69A6-4D0B-A7AE-CC65891960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892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" TargetMode="External"/><Relationship Id="rId7" Type="http://schemas.openxmlformats.org/officeDocument/2006/relationships/hyperlink" Target="https://huggingface.co/KT-AI/midm-bitext-S-7B-inst-v1" TargetMode="External"/><Relationship Id="rId2" Type="http://schemas.openxmlformats.org/officeDocument/2006/relationships/hyperlink" Target="https://chat.openai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lova-x.naver.com/" TargetMode="External"/><Relationship Id="rId5" Type="http://schemas.openxmlformats.org/officeDocument/2006/relationships/hyperlink" Target="https://claude.ai/" TargetMode="External"/><Relationship Id="rId4" Type="http://schemas.openxmlformats.org/officeDocument/2006/relationships/hyperlink" Target="https://gemini.google.com/app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istral.ai/news/announcing-mistral-7b/" TargetMode="External"/><Relationship Id="rId2" Type="http://schemas.openxmlformats.org/officeDocument/2006/relationships/hyperlink" Target="https://ai.meta.com/llama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tability-AI/StableLM" TargetMode="External"/><Relationship Id="rId5" Type="http://schemas.openxmlformats.org/officeDocument/2006/relationships/hyperlink" Target="https://github.com/togethercomputer/RedPajama-Data" TargetMode="External"/><Relationship Id="rId4" Type="http://schemas.openxmlformats.org/officeDocument/2006/relationships/hyperlink" Target="https://falconllm.tii.ae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Open-Orca" TargetMode="External"/><Relationship Id="rId7" Type="http://schemas.openxmlformats.org/officeDocument/2006/relationships/hyperlink" Target="https://huggingface.co/WizardLM" TargetMode="External"/><Relationship Id="rId2" Type="http://schemas.openxmlformats.org/officeDocument/2006/relationships/hyperlink" Target="https://huggingface.co/HuggingFaceH4/zephyr-7b-bet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Xwin-LM/Xwin-LM" TargetMode="External"/><Relationship Id="rId5" Type="http://schemas.openxmlformats.org/officeDocument/2006/relationships/hyperlink" Target="https://github.com/lm-sys/FastChat" TargetMode="External"/><Relationship Id="rId4" Type="http://schemas.openxmlformats.org/officeDocument/2006/relationships/hyperlink" Target="https://github.com/EleutherAI/polyglot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i.meta.com/llama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llama.meta.com/llama3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ai.google.dev/gemma/docs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ai.google.dev/gemma/docs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docs/peft/index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docs/peft/index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ai.google.dev/gemma/docs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i.google.dev/gemma/docs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huggingface.co/docs/trl/index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huggingface.co/docs/trl/index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angmino/order-agent-prototype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F6BF01-87B9-970D-FF97-7F03342E70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 err="1"/>
              <a:t>허깅페이스</a:t>
            </a:r>
            <a:r>
              <a:rPr kumimoji="1" lang="ko-KR" altLang="en-US" dirty="0"/>
              <a:t> 트랜스포머 라이브러리 활용 워크샵 </a:t>
            </a:r>
            <a:r>
              <a:rPr kumimoji="1" lang="en-US" altLang="ko-KR" dirty="0"/>
              <a:t>#2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62BAE01-16B3-E953-7B71-081A999B93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성신여자대학교 </a:t>
            </a:r>
            <a:r>
              <a:rPr kumimoji="1" lang="en-US" altLang="ko-KR" dirty="0"/>
              <a:t>AI</a:t>
            </a:r>
            <a:r>
              <a:rPr kumimoji="1" lang="ko-KR" altLang="en-US" dirty="0"/>
              <a:t>융합학부 오장민</a:t>
            </a:r>
            <a:endParaRPr kumimoji="1" lang="en-US" altLang="ko-KR" dirty="0"/>
          </a:p>
          <a:p>
            <a:r>
              <a:rPr kumimoji="1" lang="en-US" altLang="ko-KR" dirty="0"/>
              <a:t>2024.07.10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06317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E4D3DC-C3F4-31F2-1260-9E939E346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8F580B-B1AB-8470-24A2-1C2556BE7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토큰 분류 문제 소개 </a:t>
            </a:r>
            <a:r>
              <a:rPr kumimoji="1" lang="en-US" altLang="ko-KR" dirty="0">
                <a:solidFill>
                  <a:schemeClr val="bg2">
                    <a:lumMod val="90000"/>
                  </a:schemeClr>
                </a:solidFill>
              </a:rPr>
              <a:t>(</a:t>
            </a:r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실습</a:t>
            </a:r>
            <a:r>
              <a:rPr kumimoji="1" lang="en-US" altLang="ko-KR" dirty="0">
                <a:solidFill>
                  <a:schemeClr val="bg2">
                    <a:lumMod val="90000"/>
                  </a:schemeClr>
                </a:solidFill>
              </a:rPr>
              <a:t>)</a:t>
            </a:r>
          </a:p>
          <a:p>
            <a:r>
              <a:rPr kumimoji="1" lang="ko-KR" altLang="en-US" dirty="0"/>
              <a:t>생성형 언어 모델 </a:t>
            </a:r>
            <a:r>
              <a:rPr kumimoji="1" lang="en-US" altLang="ko-KR" dirty="0"/>
              <a:t>(GPT-3, ChatGPT, Llama3) </a:t>
            </a:r>
            <a:r>
              <a:rPr kumimoji="1" lang="ko-KR" altLang="en-US" dirty="0"/>
              <a:t>소개</a:t>
            </a:r>
            <a:endParaRPr kumimoji="1" lang="en-US" altLang="ko-KR" dirty="0"/>
          </a:p>
          <a:p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거대 모델 </a:t>
            </a:r>
            <a:r>
              <a:rPr kumimoji="1" lang="en-US" altLang="ko-KR" dirty="0">
                <a:solidFill>
                  <a:schemeClr val="bg2">
                    <a:lumMod val="90000"/>
                  </a:schemeClr>
                </a:solidFill>
              </a:rPr>
              <a:t>(1B </a:t>
            </a:r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이상 파라미터 수</a:t>
            </a:r>
            <a:r>
              <a:rPr kumimoji="1" lang="en-US" altLang="ko-KR" dirty="0">
                <a:solidFill>
                  <a:schemeClr val="bg2">
                    <a:lumMod val="90000"/>
                  </a:schemeClr>
                </a:solidFill>
              </a:rPr>
              <a:t>)</a:t>
            </a:r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 미세 튜닝을 위한 </a:t>
            </a:r>
            <a:r>
              <a:rPr kumimoji="1" lang="en-US" altLang="ko-KR" dirty="0">
                <a:solidFill>
                  <a:schemeClr val="bg2">
                    <a:lumMod val="90000"/>
                  </a:schemeClr>
                </a:solidFill>
              </a:rPr>
              <a:t>PEFT </a:t>
            </a:r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소개</a:t>
            </a:r>
            <a:endParaRPr kumimoji="1" lang="en-US" altLang="ko-KR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구글 </a:t>
            </a:r>
            <a:r>
              <a:rPr kumimoji="1" lang="en-US" altLang="ko-KR" dirty="0">
                <a:solidFill>
                  <a:schemeClr val="bg2">
                    <a:lumMod val="90000"/>
                  </a:schemeClr>
                </a:solidFill>
              </a:rPr>
              <a:t>gemma-2b </a:t>
            </a:r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모델 미세 튜닝 실습</a:t>
            </a:r>
            <a:endParaRPr kumimoji="1" lang="en-US" altLang="ko-KR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kumimoji="1" lang="en-US" altLang="ko-KR" dirty="0">
                <a:solidFill>
                  <a:schemeClr val="bg2">
                    <a:lumMod val="90000"/>
                  </a:schemeClr>
                </a:solidFill>
              </a:rPr>
              <a:t>(</a:t>
            </a:r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멀티 </a:t>
            </a:r>
            <a:r>
              <a:rPr kumimoji="1" lang="ko-KR" altLang="en-US" dirty="0" err="1">
                <a:solidFill>
                  <a:schemeClr val="bg2">
                    <a:lumMod val="90000"/>
                  </a:schemeClr>
                </a:solidFill>
              </a:rPr>
              <a:t>모달</a:t>
            </a:r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 모델 소개</a:t>
            </a:r>
            <a:r>
              <a:rPr kumimoji="1" lang="en-US" altLang="ko-KR" dirty="0">
                <a:solidFill>
                  <a:schemeClr val="bg2">
                    <a:lumMod val="90000"/>
                  </a:schemeClr>
                </a:solidFill>
              </a:rPr>
              <a:t>)</a:t>
            </a:r>
          </a:p>
          <a:p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BC75E1-2BE8-B9BD-CACE-FA6739AE8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69E019-5E35-7A1A-5AF1-ACF627623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B4BCD9-1884-9F3D-347E-DACDC0335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7532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E38705-FDFE-48E4-565A-C203BB87F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생성형</a:t>
            </a:r>
            <a:r>
              <a:rPr kumimoji="1" lang="en-US" altLang="ko-KR" dirty="0"/>
              <a:t> AI </a:t>
            </a:r>
            <a:r>
              <a:rPr kumimoji="1" lang="ko-KR" altLang="en-US" dirty="0"/>
              <a:t>서비스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92A848-67C7-A2D8-3F13-2F41B15B2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45F123-9BC4-FCCB-CEA3-96438DD65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B01C1B-E1EA-1CC8-384A-0118803E7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7F341C-04DF-A657-CAF9-42A3C7F21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85EF821E-5E7D-DC88-4EF2-0183355F4080}"/>
              </a:ext>
            </a:extLst>
          </p:cNvPr>
          <p:cNvGraphicFramePr>
            <a:graphicFrameLocks/>
          </p:cNvGraphicFramePr>
          <p:nvPr/>
        </p:nvGraphicFramePr>
        <p:xfrm>
          <a:off x="838200" y="1212850"/>
          <a:ext cx="10515600" cy="485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1761">
                  <a:extLst>
                    <a:ext uri="{9D8B030D-6E8A-4147-A177-3AD203B41FA5}">
                      <a16:colId xmlns:a16="http://schemas.microsoft.com/office/drawing/2014/main" val="51724720"/>
                    </a:ext>
                  </a:extLst>
                </a:gridCol>
                <a:gridCol w="8713839">
                  <a:extLst>
                    <a:ext uri="{9D8B030D-6E8A-4147-A177-3AD203B41FA5}">
                      <a16:colId xmlns:a16="http://schemas.microsoft.com/office/drawing/2014/main" val="29502950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기업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연구소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57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오픈</a:t>
                      </a:r>
                      <a:r>
                        <a:rPr lang="en-US" altLang="ko-KR" dirty="0"/>
                        <a:t>AI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GPT-4o: </a:t>
                      </a:r>
                      <a:r>
                        <a:rPr lang="en-US" altLang="ko-KR" dirty="0">
                          <a:hlinkClick r:id="rId2"/>
                        </a:rPr>
                        <a:t>https://chat.openai.com/</a:t>
                      </a:r>
                      <a:endParaRPr lang="en-US" altLang="ko-KR" b="1" dirty="0"/>
                    </a:p>
                    <a:p>
                      <a:pPr latinLnBrk="1"/>
                      <a:r>
                        <a:rPr lang="ko-KR" altLang="en-US" b="0" dirty="0"/>
                        <a:t>현재 최고 수준</a:t>
                      </a:r>
                      <a:r>
                        <a:rPr lang="en-US" altLang="ko-KR" b="0" dirty="0"/>
                        <a:t>,</a:t>
                      </a:r>
                      <a:r>
                        <a:rPr lang="ko-KR" altLang="en-US" b="0" dirty="0"/>
                        <a:t> </a:t>
                      </a:r>
                      <a:r>
                        <a:rPr lang="en-US" altLang="ko-KR" b="0" dirty="0"/>
                        <a:t>DALL-E 3,</a:t>
                      </a:r>
                      <a:r>
                        <a:rPr lang="ko-KR" altLang="en-US" b="0" dirty="0"/>
                        <a:t> 최대 약 </a:t>
                      </a:r>
                      <a:r>
                        <a:rPr lang="en-US" altLang="ko-KR" b="0" dirty="0"/>
                        <a:t>13</a:t>
                      </a:r>
                      <a:r>
                        <a:rPr lang="ko-KR" altLang="en-US" b="0" dirty="0"/>
                        <a:t>만 토큰</a:t>
                      </a:r>
                      <a:endParaRPr lang="en-US" altLang="ko-KR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649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Bing: </a:t>
                      </a:r>
                      <a:r>
                        <a:rPr lang="en-US" altLang="ko-KR" dirty="0">
                          <a:hlinkClick r:id="rId3"/>
                        </a:rPr>
                        <a:t>https://www.bing.com/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GPT-4</a:t>
                      </a:r>
                      <a:r>
                        <a:rPr lang="ko-KR" altLang="en-US" dirty="0"/>
                        <a:t>와 결합한 검색 개편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코파일럿등</a:t>
                      </a:r>
                      <a:r>
                        <a:rPr lang="ko-KR" altLang="en-US" dirty="0"/>
                        <a:t> 오피스 생태계와 연동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847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Gemini: </a:t>
                      </a:r>
                      <a:r>
                        <a:rPr lang="en-US" altLang="ko-KR" dirty="0">
                          <a:hlinkClick r:id="rId4"/>
                        </a:rPr>
                        <a:t>https://gemini.google.com/app</a:t>
                      </a:r>
                      <a:r>
                        <a:rPr lang="en-US" altLang="ko-KR" dirty="0"/>
                        <a:t> </a:t>
                      </a:r>
                    </a:p>
                    <a:p>
                      <a:pPr latinLnBrk="1"/>
                      <a:r>
                        <a:rPr lang="ko-KR" altLang="en-US" dirty="0"/>
                        <a:t>구글 드라이브 생태계와 연동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최대 </a:t>
                      </a:r>
                      <a:r>
                        <a:rPr lang="en-US" altLang="ko-KR" dirty="0"/>
                        <a:t>100</a:t>
                      </a:r>
                      <a:r>
                        <a:rPr lang="ko-KR" altLang="en-US" dirty="0"/>
                        <a:t>만 토큰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891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Anthropic AI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Claude: </a:t>
                      </a:r>
                      <a:r>
                        <a:rPr lang="en-US" altLang="ko-KR" dirty="0">
                          <a:hlinkClick r:id="rId5"/>
                        </a:rPr>
                        <a:t>https://claude.ai/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상용서비스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최대 </a:t>
                      </a:r>
                      <a:r>
                        <a:rPr lang="en-US" altLang="ko-KR" dirty="0"/>
                        <a:t>20</a:t>
                      </a:r>
                      <a:r>
                        <a:rPr lang="ko-KR" altLang="en-US" dirty="0"/>
                        <a:t>만 토큰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290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NAVER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하이퍼클로바</a:t>
                      </a:r>
                      <a:r>
                        <a:rPr lang="en-US" altLang="ko-KR" dirty="0"/>
                        <a:t>X: </a:t>
                      </a:r>
                      <a:r>
                        <a:rPr lang="en-US" altLang="ko-KR" dirty="0">
                          <a:hlinkClick r:id="rId6"/>
                        </a:rPr>
                        <a:t>https://clova-x.naver.com/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 err="1"/>
                        <a:t>클로바</a:t>
                      </a:r>
                      <a:r>
                        <a:rPr lang="ko-KR" altLang="en-US" dirty="0"/>
                        <a:t> 스튜디오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CUE:</a:t>
                      </a:r>
                      <a:r>
                        <a:rPr lang="ko-KR" altLang="en-US" dirty="0"/>
                        <a:t> 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25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KT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믿음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</a:t>
                      </a:r>
                      <a:r>
                        <a:rPr lang="en" altLang="ko-KR" dirty="0">
                          <a:hlinkClick r:id="rId7"/>
                        </a:rPr>
                        <a:t>https://huggingface.co/KT-AI/midm-bitext-S-7B-inst-v1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2023.10</a:t>
                      </a:r>
                      <a:r>
                        <a:rPr lang="ko-KR" altLang="en-US" dirty="0"/>
                        <a:t>월 공개</a:t>
                      </a:r>
                      <a:r>
                        <a:rPr lang="en-US" altLang="ko-KR" dirty="0"/>
                        <a:t>(7B),</a:t>
                      </a:r>
                      <a:r>
                        <a:rPr lang="ko-KR" altLang="en-US" dirty="0"/>
                        <a:t> 믿음 스튜디오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B2B </a:t>
                      </a:r>
                      <a:r>
                        <a:rPr lang="ko-KR" altLang="en-US" dirty="0"/>
                        <a:t>준비중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988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NCSoft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Varco </a:t>
                      </a:r>
                      <a:r>
                        <a:rPr lang="en-US" altLang="ko-KR" dirty="0" err="1"/>
                        <a:t>llm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AWS</a:t>
                      </a:r>
                      <a:r>
                        <a:rPr lang="ko-KR" altLang="en-US" dirty="0"/>
                        <a:t> 인프라에서 추론 서비스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Varco Studio</a:t>
                      </a:r>
                      <a:r>
                        <a:rPr lang="ko-KR" altLang="en-US" dirty="0"/>
                        <a:t> 계획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5685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310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E38705-FDFE-48E4-565A-C203BB87F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생성형 언어 모델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일부</a:t>
            </a:r>
            <a:r>
              <a:rPr kumimoji="1" lang="en-US" altLang="ko-KR" dirty="0"/>
              <a:t>)</a:t>
            </a:r>
            <a:r>
              <a:rPr kumimoji="1" lang="ko-KR" altLang="en-US" dirty="0"/>
              <a:t> 오픈소스</a:t>
            </a:r>
          </a:p>
        </p:txBody>
      </p:sp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474933F8-B635-A4A4-606F-BFCD436A78D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212850"/>
          <a:ext cx="10515600" cy="439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1761">
                  <a:extLst>
                    <a:ext uri="{9D8B030D-6E8A-4147-A177-3AD203B41FA5}">
                      <a16:colId xmlns:a16="http://schemas.microsoft.com/office/drawing/2014/main" val="51724720"/>
                    </a:ext>
                  </a:extLst>
                </a:gridCol>
                <a:gridCol w="8713839">
                  <a:extLst>
                    <a:ext uri="{9D8B030D-6E8A-4147-A177-3AD203B41FA5}">
                      <a16:colId xmlns:a16="http://schemas.microsoft.com/office/drawing/2014/main" val="29502950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기업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연구소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57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메타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Llama3: </a:t>
                      </a:r>
                      <a:r>
                        <a:rPr lang="en-US" altLang="ko-KR" dirty="0">
                          <a:hlinkClick r:id="rId2"/>
                        </a:rPr>
                        <a:t>https://ai.meta.com/llama/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2024.04</a:t>
                      </a:r>
                      <a:r>
                        <a:rPr lang="ko-KR" altLang="en-US" dirty="0"/>
                        <a:t>월 공개 </a:t>
                      </a:r>
                      <a:r>
                        <a:rPr lang="en-US" altLang="ko-KR" dirty="0"/>
                        <a:t>(8B, 70B), </a:t>
                      </a:r>
                      <a:r>
                        <a:rPr lang="ko-KR" altLang="en-US" dirty="0"/>
                        <a:t>동급 오픈 소스 중 최고 성능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한국어 포함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649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Mistral AI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Mistral-7B: </a:t>
                      </a:r>
                      <a:r>
                        <a:rPr lang="en-US" altLang="ko-KR" dirty="0">
                          <a:hlinkClick r:id="rId3"/>
                        </a:rPr>
                        <a:t>https://mistral.ai/news/announcing-mistral-7b/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2023.09</a:t>
                      </a:r>
                      <a:r>
                        <a:rPr lang="ko-KR" altLang="en-US" dirty="0"/>
                        <a:t>월 공개 </a:t>
                      </a:r>
                      <a:r>
                        <a:rPr lang="en-US" altLang="ko-KR" dirty="0"/>
                        <a:t>(7B), </a:t>
                      </a:r>
                      <a:r>
                        <a:rPr lang="ko-KR" altLang="en-US" dirty="0"/>
                        <a:t>컨텍스트 길이 </a:t>
                      </a:r>
                      <a:r>
                        <a:rPr lang="en-US" altLang="ko-KR" dirty="0"/>
                        <a:t>8192,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llama2 13B </a:t>
                      </a:r>
                      <a:r>
                        <a:rPr lang="ko-KR" altLang="en-US" dirty="0"/>
                        <a:t>능가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847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tii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Falcon: </a:t>
                      </a:r>
                      <a:r>
                        <a:rPr lang="en-US" altLang="ko-KR" dirty="0">
                          <a:hlinkClick r:id="rId4"/>
                        </a:rPr>
                        <a:t>https://falconllm.tii.ae/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2023.09</a:t>
                      </a:r>
                      <a:r>
                        <a:rPr lang="ko-KR" altLang="en-US" dirty="0"/>
                        <a:t>월 전체 오픈소스화 </a:t>
                      </a:r>
                      <a:r>
                        <a:rPr lang="en-US" altLang="ko-KR" dirty="0"/>
                        <a:t>(7B, 40B, 180B)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791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Together.AI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RedPajama-INCITE-7B-instruct: </a:t>
                      </a:r>
                      <a:r>
                        <a:rPr lang="en-US" altLang="ko-KR" dirty="0">
                          <a:hlinkClick r:id="rId5"/>
                        </a:rPr>
                        <a:t>https://github.com/togethercomputer/RedPajama-Data</a:t>
                      </a:r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2023.04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(7B),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llama</a:t>
                      </a:r>
                      <a:r>
                        <a:rPr lang="ko-KR" altLang="en-US" dirty="0"/>
                        <a:t> 데이터셋 오픈 </a:t>
                      </a:r>
                      <a:r>
                        <a:rPr lang="ko-KR" altLang="en-US" dirty="0" err="1"/>
                        <a:t>클로닝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(1T </a:t>
                      </a:r>
                      <a:r>
                        <a:rPr lang="ko-KR" altLang="en-US" dirty="0"/>
                        <a:t>토큰</a:t>
                      </a:r>
                      <a:r>
                        <a:rPr lang="en-US" altLang="ko-KR" dirty="0"/>
                        <a:t>),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v2 (30T </a:t>
                      </a:r>
                      <a:r>
                        <a:rPr lang="ko-KR" altLang="en-US" dirty="0"/>
                        <a:t>토큰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46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Stability AI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StableLM</a:t>
                      </a:r>
                      <a:r>
                        <a:rPr lang="en-US" altLang="ko-KR" dirty="0"/>
                        <a:t>: </a:t>
                      </a:r>
                      <a:r>
                        <a:rPr lang="en-US" altLang="ko-KR" dirty="0">
                          <a:hlinkClick r:id="rId6"/>
                        </a:rPr>
                        <a:t>https://github.com/Stability-AI/StableLM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2023.09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(3B),</a:t>
                      </a:r>
                      <a:r>
                        <a:rPr lang="ko-KR" altLang="en-US" dirty="0"/>
                        <a:t> 작은 사이즈의 모델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165714"/>
                  </a:ext>
                </a:extLst>
              </a:tr>
            </a:tbl>
          </a:graphicData>
        </a:graphic>
      </p:graphicFrame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45F123-9BC4-FCCB-CEA3-96438DD65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B01C1B-E1EA-1CC8-384A-0118803E7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7F341C-04DF-A657-CAF9-42A3C7F21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6175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E38705-FDFE-48E4-565A-C203BB87F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생성형 언어 모델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일부</a:t>
            </a:r>
            <a:r>
              <a:rPr kumimoji="1" lang="en-US" altLang="ko-KR" dirty="0"/>
              <a:t>)</a:t>
            </a:r>
            <a:r>
              <a:rPr kumimoji="1" lang="ko-KR" altLang="en-US" dirty="0"/>
              <a:t> 오픈소스</a:t>
            </a:r>
          </a:p>
        </p:txBody>
      </p:sp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474933F8-B635-A4A4-606F-BFCD436A78D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212850"/>
          <a:ext cx="10515600" cy="46408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1761">
                  <a:extLst>
                    <a:ext uri="{9D8B030D-6E8A-4147-A177-3AD203B41FA5}">
                      <a16:colId xmlns:a16="http://schemas.microsoft.com/office/drawing/2014/main" val="51724720"/>
                    </a:ext>
                  </a:extLst>
                </a:gridCol>
                <a:gridCol w="8713839">
                  <a:extLst>
                    <a:ext uri="{9D8B030D-6E8A-4147-A177-3AD203B41FA5}">
                      <a16:colId xmlns:a16="http://schemas.microsoft.com/office/drawing/2014/main" val="2950295080"/>
                    </a:ext>
                  </a:extLst>
                </a:gridCol>
              </a:tblGrid>
              <a:tr h="5260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기업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연구소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570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HuggingFace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Zephyr: </a:t>
                      </a:r>
                      <a:r>
                        <a:rPr lang="en-US" altLang="ko-KR" dirty="0">
                          <a:hlinkClick r:id="rId2"/>
                        </a:rPr>
                        <a:t>https://huggingface.co/HuggingFaceH4/zephyr-7b-beta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2023.10</a:t>
                      </a:r>
                      <a:r>
                        <a:rPr lang="ko-KR" altLang="en-US" dirty="0"/>
                        <a:t>월 공개 </a:t>
                      </a:r>
                      <a:r>
                        <a:rPr lang="en-US" altLang="ko-KR" dirty="0"/>
                        <a:t>(7B), Mistral-7B</a:t>
                      </a:r>
                      <a:r>
                        <a:rPr lang="ko-KR" altLang="en-US" dirty="0" err="1"/>
                        <a:t>를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미세튜닝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Llama2-chat-70B </a:t>
                      </a:r>
                      <a:r>
                        <a:rPr lang="ko-KR" altLang="en-US" dirty="0"/>
                        <a:t>능가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GPT-4</a:t>
                      </a:r>
                      <a:r>
                        <a:rPr lang="ko-KR" altLang="en-US" dirty="0" err="1"/>
                        <a:t>를</a:t>
                      </a:r>
                      <a:r>
                        <a:rPr lang="ko-KR" altLang="en-US" dirty="0"/>
                        <a:t> 착취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649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OpenOrca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Orca: </a:t>
                      </a:r>
                      <a:r>
                        <a:rPr lang="en-US" altLang="ko-KR" dirty="0">
                          <a:hlinkClick r:id="rId3"/>
                        </a:rPr>
                        <a:t>https://huggingface.co/Open-Orca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2023.09</a:t>
                      </a:r>
                      <a:r>
                        <a:rPr lang="ko-KR" altLang="en-US" dirty="0"/>
                        <a:t>월 공개 </a:t>
                      </a:r>
                      <a:r>
                        <a:rPr lang="en-US" altLang="ko-KR" dirty="0"/>
                        <a:t>(7B), </a:t>
                      </a:r>
                      <a:r>
                        <a:rPr lang="ko-KR" altLang="en-US" dirty="0"/>
                        <a:t>공개 당시 </a:t>
                      </a:r>
                      <a:r>
                        <a:rPr lang="en-US" altLang="ko-KR" dirty="0"/>
                        <a:t>30B </a:t>
                      </a:r>
                      <a:r>
                        <a:rPr lang="ko-KR" altLang="en-US" dirty="0"/>
                        <a:t>이하 모든 모델 능가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GPT-4</a:t>
                      </a:r>
                      <a:r>
                        <a:rPr lang="ko-KR" altLang="en-US" dirty="0" err="1"/>
                        <a:t>를</a:t>
                      </a:r>
                      <a:r>
                        <a:rPr lang="ko-KR" altLang="en-US" dirty="0"/>
                        <a:t> 착취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847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Eleuther</a:t>
                      </a:r>
                      <a:r>
                        <a:rPr lang="en-US" altLang="ko-KR" dirty="0"/>
                        <a:t> AI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Polyglot: </a:t>
                      </a:r>
                      <a:r>
                        <a:rPr lang="en-US" altLang="ko-KR" dirty="0">
                          <a:hlinkClick r:id="rId4"/>
                        </a:rPr>
                        <a:t>https://github.com/EleutherAI/polyglot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2022.05</a:t>
                      </a:r>
                      <a:r>
                        <a:rPr lang="ko-KR" altLang="en-US" dirty="0"/>
                        <a:t>월 전체 오픈소스화 </a:t>
                      </a:r>
                      <a:r>
                        <a:rPr lang="en-US" altLang="ko-KR" dirty="0"/>
                        <a:t>(~ 12.8B), </a:t>
                      </a:r>
                      <a:r>
                        <a:rPr lang="ko-KR" altLang="en-US" dirty="0"/>
                        <a:t>한국어 버전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791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UC Berkeley, UCSD, CMU </a:t>
                      </a:r>
                      <a:r>
                        <a:rPr lang="ko-KR" altLang="en-US" dirty="0"/>
                        <a:t>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Vicunna</a:t>
                      </a:r>
                      <a:r>
                        <a:rPr lang="en-US" altLang="ko-KR" dirty="0"/>
                        <a:t>: </a:t>
                      </a:r>
                      <a:r>
                        <a:rPr lang="en-US" altLang="ko-KR" dirty="0">
                          <a:hlinkClick r:id="rId5"/>
                        </a:rPr>
                        <a:t>https://github.com/lm-sys/FastChat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2023.03</a:t>
                      </a:r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 (7B, 13B, 33B), </a:t>
                      </a:r>
                      <a:r>
                        <a:rPr lang="en-US" altLang="ko-KR" dirty="0" err="1"/>
                        <a:t>ShareGPT</a:t>
                      </a:r>
                      <a:r>
                        <a:rPr lang="ko-KR" altLang="en-US" dirty="0"/>
                        <a:t>로부터 수집된 데이터 활용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461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칭화대</a:t>
                      </a:r>
                      <a:r>
                        <a:rPr lang="en-US" altLang="ko-KR" dirty="0"/>
                        <a:t>(?)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Xwin</a:t>
                      </a:r>
                      <a:r>
                        <a:rPr lang="en-US" altLang="ko-KR" dirty="0"/>
                        <a:t>-LM: </a:t>
                      </a:r>
                      <a:r>
                        <a:rPr lang="en-US" altLang="ko-KR" dirty="0">
                          <a:hlinkClick r:id="rId6"/>
                        </a:rPr>
                        <a:t>https://github.com/Xwin-LM/Xwin-LM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2023.09</a:t>
                      </a:r>
                      <a:r>
                        <a:rPr lang="ko-KR" altLang="en-US" dirty="0"/>
                        <a:t>월 공개 </a:t>
                      </a:r>
                      <a:r>
                        <a:rPr lang="en-US" altLang="ko-KR" dirty="0"/>
                        <a:t>(7B, 13B), llama2</a:t>
                      </a:r>
                      <a:r>
                        <a:rPr lang="ko-KR" altLang="en-US" dirty="0" err="1"/>
                        <a:t>를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미세튜닝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공개 당시 특정 평가 </a:t>
                      </a:r>
                      <a:r>
                        <a:rPr lang="en-US" altLang="ko-KR" dirty="0"/>
                        <a:t>(</a:t>
                      </a:r>
                      <a:r>
                        <a:rPr lang="en-US" altLang="ko-KR" dirty="0" err="1"/>
                        <a:t>AlpacaEval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에서 </a:t>
                      </a:r>
                      <a:r>
                        <a:rPr lang="en-US" altLang="ko-KR" dirty="0"/>
                        <a:t>GPT-4</a:t>
                      </a:r>
                      <a:r>
                        <a:rPr lang="ko-KR" altLang="en-US" dirty="0"/>
                        <a:t> 능가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165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북경대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Wizard-LM:</a:t>
                      </a:r>
                      <a:r>
                        <a:rPr lang="ko-KR" altLang="en-US" dirty="0"/>
                        <a:t> </a:t>
                      </a:r>
                      <a:r>
                        <a:rPr lang="en" altLang="ko-KR" dirty="0">
                          <a:hlinkClick r:id="rId7"/>
                        </a:rPr>
                        <a:t>https://huggingface.co/WizardLM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2023.08</a:t>
                      </a:r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공개 </a:t>
                      </a:r>
                      <a:r>
                        <a:rPr lang="en-US" altLang="ko-KR" dirty="0"/>
                        <a:t>(7B,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13B, 70B), llama2</a:t>
                      </a:r>
                      <a:r>
                        <a:rPr lang="ko-KR" altLang="en-US" dirty="0" err="1"/>
                        <a:t>를</a:t>
                      </a:r>
                      <a:r>
                        <a:rPr lang="ko-KR" altLang="en-US" dirty="0"/>
                        <a:t> </a:t>
                      </a:r>
                      <a:r>
                        <a:rPr lang="ko-KR" altLang="en-US" dirty="0" err="1"/>
                        <a:t>미세튜닝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GPT-4</a:t>
                      </a:r>
                      <a:r>
                        <a:rPr lang="ko-KR" altLang="en-US" dirty="0" err="1"/>
                        <a:t>를</a:t>
                      </a:r>
                      <a:r>
                        <a:rPr lang="ko-KR" altLang="en-US" dirty="0"/>
                        <a:t> 착취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316757"/>
                  </a:ext>
                </a:extLst>
              </a:tr>
            </a:tbl>
          </a:graphicData>
        </a:graphic>
      </p:graphicFrame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45F123-9BC4-FCCB-CEA3-96438DD65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B01C1B-E1EA-1CC8-384A-0118803E7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7F341C-04DF-A657-CAF9-42A3C7F21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551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8B50A4-547B-41A6-C4C6-FC683E847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GPT ~ ChatGPT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452F3B-7606-C67E-F059-3C52EF817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GPT</a:t>
            </a:r>
          </a:p>
          <a:p>
            <a:pPr lvl="1"/>
            <a:r>
              <a:rPr kumimoji="1" lang="en-US" altLang="ko-Kore-KR" dirty="0"/>
              <a:t>A. Radford et al., Improving Language Understanding by Generative Pre-Training, 2018</a:t>
            </a:r>
          </a:p>
          <a:p>
            <a:r>
              <a:rPr kumimoji="1" lang="en-US" altLang="ko-Kore-KR" dirty="0"/>
              <a:t>GPT2</a:t>
            </a:r>
          </a:p>
          <a:p>
            <a:pPr lvl="1"/>
            <a:r>
              <a:rPr kumimoji="1" lang="en-US" altLang="ko-Kore-KR" dirty="0"/>
              <a:t>A. Radford et al., Language Models are Unsupervised Multitask Learners, 2019</a:t>
            </a:r>
          </a:p>
          <a:p>
            <a:r>
              <a:rPr kumimoji="1" lang="en-US" altLang="ko-Kore-KR" dirty="0"/>
              <a:t>GPT3</a:t>
            </a:r>
          </a:p>
          <a:p>
            <a:pPr lvl="1"/>
            <a:r>
              <a:rPr kumimoji="1" lang="en-US" altLang="ko-Kore-KR" dirty="0"/>
              <a:t>T. B. Brown et al., Language Models are </a:t>
            </a:r>
            <a:r>
              <a:rPr kumimoji="1" lang="en-US" altLang="ko-Kore-KR" b="1" dirty="0">
                <a:solidFill>
                  <a:srgbClr val="FF0000"/>
                </a:solidFill>
              </a:rPr>
              <a:t>Few-Shot Learners</a:t>
            </a:r>
            <a:r>
              <a:rPr kumimoji="1" lang="en-US" altLang="ko-Kore-KR" dirty="0"/>
              <a:t>, 2020</a:t>
            </a:r>
          </a:p>
          <a:p>
            <a:r>
              <a:rPr kumimoji="1" lang="en-US" altLang="ko-Kore-KR" dirty="0" err="1"/>
              <a:t>InstructGPT</a:t>
            </a:r>
            <a:endParaRPr kumimoji="1" lang="en-US" altLang="ko-Kore-KR" dirty="0"/>
          </a:p>
          <a:p>
            <a:pPr lvl="1"/>
            <a:r>
              <a:rPr kumimoji="1" lang="en-US" altLang="ko-Kore-KR" dirty="0"/>
              <a:t>L. Ouyang et al., </a:t>
            </a:r>
            <a:r>
              <a:rPr kumimoji="1" lang="en-US" altLang="ko-Kore-KR" dirty="0" err="1"/>
              <a:t>Traning</a:t>
            </a:r>
            <a:r>
              <a:rPr kumimoji="1" lang="en-US" altLang="ko-Kore-KR" dirty="0"/>
              <a:t> Language Models to Follow Instructions with Human Feedback, 2022</a:t>
            </a:r>
          </a:p>
          <a:p>
            <a:pPr lvl="1"/>
            <a:endParaRPr kumimoji="1" lang="en-US" altLang="ko-Kore-KR" dirty="0"/>
          </a:p>
          <a:p>
            <a:pPr lvl="1"/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8ACEFD-458E-789A-4222-D5F0AA4AA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4B32BE-6CEC-BBF3-1D72-328700770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8D33D9-DB66-476F-2415-C4191A353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5662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B6F2FB-1F56-B5E8-2818-388D2A39C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9E4B89-85F8-0965-8E03-B5205DDD3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2C86D9-A445-4675-209D-1D88820C1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E130A3-3DC9-6DA5-B6DD-2F9F5F199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BBA59D-4105-EB4A-ABD5-0AA9E0C4A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07D11C4-6448-A99B-66B2-004EAA0E7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1607"/>
            <a:ext cx="10515600" cy="560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8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D73B90-E080-6530-CFE8-568825823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전이학습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7528A9-BDA6-E86E-E61F-2A27129CC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3338"/>
            <a:ext cx="3087914" cy="4963625"/>
          </a:xfrm>
        </p:spPr>
        <p:txBody>
          <a:bodyPr>
            <a:normAutofit/>
          </a:bodyPr>
          <a:lstStyle/>
          <a:p>
            <a:r>
              <a:rPr kumimoji="1" lang="ko-KR" altLang="en-US" sz="2000" dirty="0"/>
              <a:t>전이 학습 </a:t>
            </a:r>
            <a:r>
              <a:rPr kumimoji="1" lang="en-US" altLang="ko-KR" sz="2000" dirty="0"/>
              <a:t>(transfer learning)</a:t>
            </a:r>
          </a:p>
          <a:p>
            <a:r>
              <a:rPr kumimoji="1" lang="ko-KR" altLang="en-US" sz="2000" dirty="0"/>
              <a:t>미세 튜닝 </a:t>
            </a:r>
            <a:r>
              <a:rPr kumimoji="1" lang="en-US" altLang="ko-KR" sz="2000" dirty="0"/>
              <a:t>(fine tuning)</a:t>
            </a:r>
          </a:p>
          <a:p>
            <a:pPr lvl="1"/>
            <a:r>
              <a:rPr kumimoji="1" lang="ko-KR" altLang="en-US" sz="1600" dirty="0"/>
              <a:t>모델 가중치 변경</a:t>
            </a:r>
            <a:endParaRPr kumimoji="1" lang="en-US" altLang="ko-KR" sz="1600" dirty="0"/>
          </a:p>
          <a:p>
            <a:r>
              <a:rPr kumimoji="1" lang="en-US" altLang="ko-KR" sz="2000" dirty="0"/>
              <a:t>GPT-3</a:t>
            </a:r>
          </a:p>
          <a:p>
            <a:pPr lvl="1"/>
            <a:r>
              <a:rPr kumimoji="1" lang="ko-KR" altLang="en-US" sz="1600" dirty="0"/>
              <a:t>모델 가중치 </a:t>
            </a:r>
            <a:r>
              <a:rPr kumimoji="1" lang="ko-KR" altLang="en-US" sz="1600" dirty="0" err="1"/>
              <a:t>미변경</a:t>
            </a:r>
            <a:endParaRPr kumimoji="1" lang="en-US" altLang="ko-KR" sz="1600" dirty="0"/>
          </a:p>
          <a:p>
            <a:pPr lvl="1"/>
            <a:r>
              <a:rPr kumimoji="1" lang="ko-KR" altLang="en-US" sz="1600" dirty="0" err="1"/>
              <a:t>제로샷</a:t>
            </a:r>
            <a:r>
              <a:rPr kumimoji="1" lang="ko-KR" altLang="en-US" sz="1600" dirty="0"/>
              <a:t> 전이</a:t>
            </a:r>
            <a:endParaRPr kumimoji="1" lang="en-US" altLang="ko-KR" sz="1600" dirty="0"/>
          </a:p>
          <a:p>
            <a:pPr lvl="1"/>
            <a:r>
              <a:rPr kumimoji="1" lang="ko-KR" altLang="en-US" sz="1600" dirty="0" err="1"/>
              <a:t>원샷</a:t>
            </a:r>
            <a:r>
              <a:rPr kumimoji="1" lang="ko-KR" altLang="en-US" sz="1600" dirty="0"/>
              <a:t> 전이</a:t>
            </a:r>
            <a:endParaRPr kumimoji="1" lang="en-US" altLang="ko-KR" sz="1600" dirty="0"/>
          </a:p>
          <a:p>
            <a:pPr lvl="1"/>
            <a:r>
              <a:rPr kumimoji="1" lang="ko-KR" altLang="en-US" sz="1600" dirty="0" err="1"/>
              <a:t>퓨샷</a:t>
            </a:r>
            <a:r>
              <a:rPr kumimoji="1" lang="ko-KR" altLang="en-US" sz="1600" dirty="0"/>
              <a:t> 전이</a:t>
            </a:r>
            <a:endParaRPr kumimoji="1" lang="en-US" altLang="ko-KR" sz="16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3C8FB5-3EB8-EC05-768D-3E0B6A704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9585E7-AC91-029A-8B90-35EA40175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AD00BC-C51C-3024-5099-704DFA340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AE71FBE-47C3-DF4A-0163-7BDBD1D4C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400" y="75304"/>
            <a:ext cx="7772400" cy="670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44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B06932-BE93-F1F4-60C3-8C0D08496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트랜스포머</a:t>
            </a:r>
            <a:r>
              <a:rPr kumimoji="1" lang="ko-KR" altLang="en-US" dirty="0"/>
              <a:t> 유니버스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56A240-0D2B-A061-74CA-E98419A2A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3338"/>
            <a:ext cx="5257800" cy="4963625"/>
          </a:xfrm>
        </p:spPr>
        <p:txBody>
          <a:bodyPr/>
          <a:lstStyle/>
          <a:p>
            <a:r>
              <a:rPr kumimoji="1" lang="ko-Kore-KR" altLang="en-US" dirty="0"/>
              <a:t>인코더</a:t>
            </a:r>
            <a:r>
              <a:rPr kumimoji="1" lang="ko-KR" altLang="en-US" dirty="0"/>
              <a:t> 유형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BERT,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DistilBERT</a:t>
            </a:r>
            <a:r>
              <a:rPr kumimoji="1" lang="en-US" altLang="ko-KR" dirty="0"/>
              <a:t>, XLM, ELECTRA, </a:t>
            </a:r>
            <a:r>
              <a:rPr kumimoji="1" lang="en-US" altLang="ko-KR" dirty="0" err="1"/>
              <a:t>DeBERTa</a:t>
            </a:r>
            <a:endParaRPr kumimoji="1" lang="en-US" altLang="ko-KR" dirty="0"/>
          </a:p>
          <a:p>
            <a:r>
              <a:rPr kumimoji="1" lang="ko-KR" altLang="en-US" dirty="0" err="1"/>
              <a:t>디코더</a:t>
            </a:r>
            <a:r>
              <a:rPr kumimoji="1" lang="ko-KR" altLang="en-US" dirty="0"/>
              <a:t> 유형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GPT, GPT-2, GPT-3</a:t>
            </a:r>
          </a:p>
          <a:p>
            <a:pPr lvl="1"/>
            <a:r>
              <a:rPr kumimoji="1" lang="en-US" altLang="ko-KR" dirty="0"/>
              <a:t>GPT-Neo, GPT-J</a:t>
            </a:r>
          </a:p>
          <a:p>
            <a:pPr lvl="2"/>
            <a:r>
              <a:rPr kumimoji="1" lang="ko-KR" altLang="en-US" dirty="0"/>
              <a:t>공개 모델</a:t>
            </a:r>
            <a:endParaRPr kumimoji="1" lang="en-US" altLang="ko-KR" dirty="0"/>
          </a:p>
          <a:p>
            <a:r>
              <a:rPr kumimoji="1" lang="ko-KR" altLang="en-US" dirty="0"/>
              <a:t>인코더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디코더</a:t>
            </a:r>
            <a:r>
              <a:rPr kumimoji="1" lang="ko-KR" altLang="en-US" dirty="0"/>
              <a:t> 유형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T5, BART</a:t>
            </a:r>
          </a:p>
          <a:p>
            <a:pPr lvl="1"/>
            <a:endParaRPr kumimoji="1" lang="en-US" altLang="ko-KR" dirty="0"/>
          </a:p>
          <a:p>
            <a:pPr lvl="1"/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A60F48-9357-B0FC-C950-71539C13E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C38CFF-AA5B-BCD1-B46C-7755D9F77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AB75D0-846B-4994-7EC6-811B88374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3074" name="Picture 2" descr="Transformer family tree">
            <a:extLst>
              <a:ext uri="{FF2B5EF4-FFF2-40B4-BE49-F238E27FC236}">
                <a16:creationId xmlns:a16="http://schemas.microsoft.com/office/drawing/2014/main" id="{38624DCC-DEED-CEF2-89A2-2E2FD423D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30667"/>
            <a:ext cx="5553075" cy="5445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538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719C26-63CB-4E7F-FF67-85198D07D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"/>
            <a:ext cx="10515600" cy="941387"/>
          </a:xfrm>
        </p:spPr>
        <p:txBody>
          <a:bodyPr/>
          <a:lstStyle/>
          <a:p>
            <a:r>
              <a:rPr kumimoji="1" lang="en-US" altLang="ko-Kore-KR" dirty="0"/>
              <a:t>GPT</a:t>
            </a:r>
            <a:r>
              <a:rPr kumimoji="1" lang="en-US" altLang="ko-KR" dirty="0"/>
              <a:t>-3</a:t>
            </a:r>
            <a:r>
              <a:rPr kumimoji="1" lang="ko-KR" altLang="en-US" dirty="0"/>
              <a:t> 요약</a:t>
            </a:r>
            <a:r>
              <a:rPr kumimoji="1" lang="en-US" altLang="ko-KR" dirty="0"/>
              <a:t>:</a:t>
            </a:r>
            <a:r>
              <a:rPr kumimoji="1" lang="ko-KR" altLang="en-US" dirty="0"/>
              <a:t> 학습에 사용한 데이터셋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FEE714-C785-734D-05DE-70A1EB018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학습 과정에서 총 </a:t>
            </a:r>
            <a:r>
              <a:rPr kumimoji="1" lang="en-US" altLang="ko-KR" dirty="0"/>
              <a:t>300B </a:t>
            </a:r>
            <a:r>
              <a:rPr kumimoji="1" lang="ko-KR" altLang="en-US" dirty="0"/>
              <a:t>토큰을 스캔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특정 데이터셋의 토큰은 </a:t>
            </a:r>
            <a:r>
              <a:rPr kumimoji="1" lang="ko-KR" altLang="en-US" dirty="0" err="1"/>
              <a:t>두번</a:t>
            </a:r>
            <a:r>
              <a:rPr kumimoji="1" lang="ko-KR" altLang="en-US" dirty="0"/>
              <a:t> 이상 읽히지 않음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과적합</a:t>
            </a:r>
            <a:r>
              <a:rPr kumimoji="1" lang="ko-KR" altLang="en-US" dirty="0"/>
              <a:t> </a:t>
            </a:r>
            <a:r>
              <a:rPr kumimoji="1" lang="en-US" altLang="ko-KR" dirty="0"/>
              <a:t>(overfitting)</a:t>
            </a:r>
            <a:r>
              <a:rPr kumimoji="1" lang="ko-KR" altLang="en-US" dirty="0"/>
              <a:t>에서 자유로움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AB6D0A-4A4B-0CE8-2B30-90C7E7050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1A32C1-82AF-C942-B878-CA6645EB6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E04010-0427-DECC-0E66-AF4F819E0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D1986D7-4C6F-FD8D-9C46-8F76119B4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67818"/>
            <a:ext cx="10515600" cy="317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98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130674-6351-21E2-A677-6A5863852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GPT</a:t>
            </a:r>
            <a:r>
              <a:rPr kumimoji="1" lang="en-US" altLang="ko-KR" dirty="0"/>
              <a:t>-3</a:t>
            </a:r>
            <a:r>
              <a:rPr kumimoji="1" lang="ko-KR" altLang="en-US" dirty="0"/>
              <a:t> 요약</a:t>
            </a:r>
            <a:r>
              <a:rPr kumimoji="1" lang="en-US" altLang="ko-KR" dirty="0"/>
              <a:t>:</a:t>
            </a:r>
            <a:r>
              <a:rPr kumimoji="1" lang="ko-KR" altLang="en-US" dirty="0"/>
              <a:t> 아키텍처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설정값</a:t>
            </a:r>
            <a:r>
              <a:rPr kumimoji="1" lang="ko-KR" altLang="en-US" dirty="0"/>
              <a:t> 정보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D0C08E-32EE-B59B-3D9D-49C5D9DC9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CBA4BA-1296-5B9D-C7DC-EE7B4632E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0C7C3F-C28B-E5F4-0078-A7162509D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3F7F2-69D2-FF12-AF98-5CAF8A1B4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4C17C0-A163-2169-6B5E-3C7B7D20C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71303"/>
            <a:ext cx="10515600" cy="305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1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6C36A6-1C8C-ABA7-F5A8-21EEF42C6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참고</a:t>
            </a:r>
            <a:r>
              <a:rPr kumimoji="1" lang="en-US" altLang="ko-KR" dirty="0"/>
              <a:t>:</a:t>
            </a:r>
            <a:r>
              <a:rPr kumimoji="1" lang="ko-KR" altLang="en-US" dirty="0"/>
              <a:t> 구글 </a:t>
            </a:r>
            <a:r>
              <a:rPr kumimoji="1" lang="ko-KR" altLang="en-US" dirty="0" err="1"/>
              <a:t>코랩</a:t>
            </a:r>
            <a:r>
              <a:rPr kumimoji="1" lang="ko-KR" altLang="en-US" dirty="0"/>
              <a:t>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147424-373B-C40F-01FB-1525E92AC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‘</a:t>
            </a:r>
            <a:r>
              <a:rPr kumimoji="1" lang="ko-KR" altLang="en-US" dirty="0"/>
              <a:t>보안 비밀 추가</a:t>
            </a:r>
            <a:r>
              <a:rPr kumimoji="1" lang="en-US" altLang="ko-KR" dirty="0"/>
              <a:t>’</a:t>
            </a:r>
          </a:p>
          <a:p>
            <a:pPr lvl="1"/>
            <a:r>
              <a:rPr kumimoji="1" lang="ko-KR" altLang="en-US" dirty="0" err="1"/>
              <a:t>허깅페이스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profile -&gt; Access Tokens </a:t>
            </a:r>
            <a:r>
              <a:rPr kumimoji="1" lang="ko-KR" altLang="en-US" dirty="0"/>
              <a:t>에서 토큰 </a:t>
            </a:r>
            <a:r>
              <a:rPr kumimoji="1" lang="ko-KR" altLang="en-US" dirty="0" err="1"/>
              <a:t>조회후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HF_TOKEN</a:t>
            </a:r>
            <a:r>
              <a:rPr kumimoji="1" lang="ko-KR" altLang="en-US" dirty="0"/>
              <a:t> 이라는 키의 값으로 등록</a:t>
            </a:r>
            <a:endParaRPr kumimoji="1" lang="en-US" altLang="ko-KR" dirty="0"/>
          </a:p>
          <a:p>
            <a:pPr lvl="1"/>
            <a:r>
              <a:rPr kumimoji="1" lang="en-US" altLang="ko-KR" dirty="0" err="1"/>
              <a:t>wandb</a:t>
            </a:r>
            <a:r>
              <a:rPr kumimoji="1" lang="en-US" altLang="ko-KR" dirty="0"/>
              <a:t>: profile -&gt; user-settings -&gt; </a:t>
            </a:r>
            <a:r>
              <a:rPr kumimoji="1" lang="ko-KR" altLang="en-US" dirty="0"/>
              <a:t>하단의 </a:t>
            </a:r>
            <a:r>
              <a:rPr kumimoji="1" lang="en-US" altLang="ko-KR" dirty="0"/>
              <a:t>API Keys</a:t>
            </a:r>
            <a:r>
              <a:rPr kumimoji="1" lang="ko-KR" altLang="en-US" dirty="0"/>
              <a:t>  </a:t>
            </a:r>
            <a:r>
              <a:rPr kumimoji="1" lang="ko-KR" altLang="en-US" dirty="0" err="1"/>
              <a:t>조회후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WANDB_API_KEY</a:t>
            </a:r>
            <a:r>
              <a:rPr kumimoji="1" lang="ko-KR" altLang="en-US" dirty="0"/>
              <a:t>이라는 키의 값으로 등록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이후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신규 노트북은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노트북 액세스</a:t>
            </a:r>
            <a:r>
              <a:rPr kumimoji="1" lang="en-US" altLang="ko-KR" dirty="0"/>
              <a:t>”</a:t>
            </a:r>
            <a:r>
              <a:rPr kumimoji="1" lang="ko-KR" altLang="en-US" dirty="0"/>
              <a:t> 허용 해주면 계속 반영됨</a:t>
            </a:r>
            <a:endParaRPr kumimoji="1"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9AE7EA-27DE-98BB-6001-7A2B0257D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090DC1-ADB1-2F3F-5711-353DA8B49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14256F-1E11-9ACD-EDD6-4F284616B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5A56EE-3332-3968-278F-E9D4336AA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350" y="3707705"/>
            <a:ext cx="4811650" cy="296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04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3BF406-193D-BCFA-FFB6-F81636693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dirty="0"/>
              <a:t>GPT-3 </a:t>
            </a:r>
            <a:r>
              <a:rPr kumimoji="1" lang="ko-KR" altLang="en-US" dirty="0"/>
              <a:t>요약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계산량에</a:t>
            </a:r>
            <a:r>
              <a:rPr kumimoji="1" lang="ko-KR" altLang="en-US" dirty="0"/>
              <a:t> 따른 성능 개선 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E1FEE6-B0CF-92D6-1A84-62F58D92F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3338"/>
            <a:ext cx="4211782" cy="4963625"/>
          </a:xfrm>
        </p:spPr>
        <p:txBody>
          <a:bodyPr/>
          <a:lstStyle/>
          <a:p>
            <a:r>
              <a:rPr kumimoji="1" lang="ko-Kore-KR" altLang="en-US" dirty="0"/>
              <a:t>성능은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계산량과</a:t>
            </a:r>
            <a:r>
              <a:rPr kumimoji="1" lang="ko-KR" altLang="en-US" dirty="0"/>
              <a:t> 거듭제곱관계 </a:t>
            </a:r>
            <a:r>
              <a:rPr kumimoji="1" lang="en-US" altLang="ko-KR" dirty="0"/>
              <a:t>(power-law)</a:t>
            </a:r>
          </a:p>
          <a:p>
            <a:r>
              <a:rPr kumimoji="1" lang="ko-KR" altLang="en-US" dirty="0"/>
              <a:t>그러기 위해서는 모델 사이즈 증가 필요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D942C5-5B1F-BAD1-8798-4CF07DDA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E2BA74-52F8-92EB-47FD-4F471FE5C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FE84AB-D80A-BEB8-B623-0EEC2E3A8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566168-50D9-86DE-2622-04929BF8D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982" y="1213338"/>
            <a:ext cx="6878976" cy="487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35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AEB222-EC88-11B7-1F66-E00F783B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ChatGPT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8A06ED-7697-2AFF-2550-4FEDB074F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err="1"/>
              <a:t>에이전트로서의</a:t>
            </a:r>
            <a:r>
              <a:rPr kumimoji="1" lang="ko-KR" altLang="en-US" dirty="0"/>
              <a:t> 언어모델에 대한 기대</a:t>
            </a:r>
            <a:r>
              <a:rPr kumimoji="1" lang="en-US" altLang="ko-KR" dirty="0"/>
              <a:t>:</a:t>
            </a:r>
            <a:r>
              <a:rPr kumimoji="1" lang="ko-KR" altLang="en-US" dirty="0"/>
              <a:t> 명령</a:t>
            </a:r>
            <a:r>
              <a:rPr kumimoji="1" lang="en-US" altLang="ko-KR" dirty="0"/>
              <a:t>/</a:t>
            </a:r>
            <a:r>
              <a:rPr kumimoji="1" lang="ko-KR" altLang="en-US" dirty="0"/>
              <a:t>질문에 대한 답 제공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A6B9D2-36D0-7B18-E6CE-BABC22F05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EF6B85-7C93-6E84-0751-95CF056C9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FD7AC0-2FD2-CBA1-6696-A93176550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078BD2-5133-65D0-63FB-DC6E09083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17189"/>
            <a:ext cx="8918864" cy="404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18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AD4573-6CAE-1149-E27E-EFF5B45CD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GPT → </a:t>
            </a:r>
            <a:r>
              <a:rPr kumimoji="1" lang="en-US" altLang="ko-Kore-KR" dirty="0" err="1"/>
              <a:t>ChatGPT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96CF81-54C4-32CE-A8BE-A61CEB18E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GPT (3, 4, higher)</a:t>
            </a:r>
          </a:p>
          <a:p>
            <a:pPr lvl="1"/>
            <a:r>
              <a:rPr kumimoji="1" lang="ko-KR" altLang="en-US" dirty="0"/>
              <a:t>파운데이션 모델 </a:t>
            </a:r>
            <a:r>
              <a:rPr kumimoji="1" lang="en-US" altLang="ko-KR" dirty="0"/>
              <a:t>(</a:t>
            </a:r>
            <a:r>
              <a:rPr kumimoji="1" lang="en-US" altLang="ko-Kore-KR" dirty="0"/>
              <a:t>Foundation Model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ko-KR" altLang="en-US" dirty="0"/>
              <a:t>대규모 말뭉치로부터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모름지기 </a:t>
            </a:r>
            <a:r>
              <a:rPr kumimoji="1" lang="ko-KR" altLang="en-US" dirty="0" err="1"/>
              <a:t>언어란</a:t>
            </a:r>
            <a:r>
              <a:rPr kumimoji="1" lang="en-US" altLang="ko-KR" dirty="0"/>
              <a:t>…”</a:t>
            </a:r>
            <a:r>
              <a:rPr kumimoji="1" lang="ko-KR" altLang="en-US" dirty="0"/>
              <a:t> 에 해당하는 일반화된 범용 생성 모델</a:t>
            </a:r>
            <a:endParaRPr kumimoji="1" lang="en-US" altLang="ko-Kore-KR" dirty="0"/>
          </a:p>
          <a:p>
            <a:r>
              <a:rPr kumimoji="1" lang="en-US" altLang="ko-Kore-KR" dirty="0" err="1"/>
              <a:t>ChatGPT</a:t>
            </a:r>
            <a:endParaRPr kumimoji="1" lang="en-US" altLang="ko-Kore-KR" dirty="0"/>
          </a:p>
          <a:p>
            <a:pPr lvl="1"/>
            <a:r>
              <a:rPr kumimoji="1" lang="ko-KR" altLang="en-US" dirty="0"/>
              <a:t>명령형 </a:t>
            </a:r>
            <a:r>
              <a:rPr kumimoji="1" lang="en-US" altLang="ko-KR" dirty="0"/>
              <a:t>(Instruction)</a:t>
            </a:r>
            <a:r>
              <a:rPr kumimoji="1" lang="ko-KR" altLang="en-US" dirty="0"/>
              <a:t> 프롬프트에 인간이 </a:t>
            </a:r>
            <a:r>
              <a:rPr kumimoji="1" lang="ko-KR" altLang="en-US" dirty="0" err="1"/>
              <a:t>만족할만한</a:t>
            </a:r>
            <a:r>
              <a:rPr kumimoji="1" lang="ko-KR" altLang="en-US" dirty="0"/>
              <a:t> 응답 </a:t>
            </a:r>
            <a:r>
              <a:rPr kumimoji="1" lang="en-US" altLang="ko-KR" dirty="0"/>
              <a:t>(response)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생성하도록 </a:t>
            </a:r>
            <a:r>
              <a:rPr kumimoji="1" lang="en-US" altLang="ko-KR" dirty="0"/>
              <a:t>GPT</a:t>
            </a:r>
            <a:r>
              <a:rPr kumimoji="1" lang="ko-KR" altLang="en-US" dirty="0"/>
              <a:t> 모델을 파인 튜닝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파운데이션 모델의 잠재력을 특정 분야</a:t>
            </a:r>
            <a:r>
              <a:rPr kumimoji="1" lang="en-US" altLang="ko-KR" dirty="0"/>
              <a:t> (</a:t>
            </a:r>
            <a:r>
              <a:rPr kumimoji="1" lang="ko-KR" altLang="en-US" dirty="0"/>
              <a:t>명령</a:t>
            </a:r>
            <a:r>
              <a:rPr kumimoji="1" lang="en-US" altLang="ko-KR" dirty="0"/>
              <a:t>-</a:t>
            </a:r>
            <a:r>
              <a:rPr kumimoji="1" lang="ko-KR" altLang="en-US" dirty="0"/>
              <a:t>응답</a:t>
            </a:r>
            <a:r>
              <a:rPr kumimoji="1" lang="en-US" altLang="ko-KR" dirty="0"/>
              <a:t>)</a:t>
            </a:r>
            <a:r>
              <a:rPr kumimoji="1" lang="ko-KR" altLang="en-US" dirty="0"/>
              <a:t>에 특화되도록 모델 가중치 변경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A950F3-FC69-14D5-9E67-AC6A56924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3CF648-5EC1-74D1-0239-B12D9D2ED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878650-0C5C-F611-C09F-3CEA04894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9417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BB59D5-27ED-9747-FA1F-3173BF720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ChatGPT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949CC4-2115-FBF6-AB90-63267B92B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“</a:t>
            </a:r>
            <a:r>
              <a:rPr kumimoji="1" lang="ko-Kore-KR" altLang="en-US" dirty="0"/>
              <a:t>인간이</a:t>
            </a:r>
            <a:r>
              <a:rPr kumimoji="1" lang="ko-KR" altLang="en-US" dirty="0"/>
              <a:t> 만족할 만한</a:t>
            </a:r>
            <a:r>
              <a:rPr kumimoji="1" lang="en-US" altLang="ko-KR" dirty="0"/>
              <a:t>”</a:t>
            </a:r>
            <a:r>
              <a:rPr kumimoji="1" lang="ko-KR" altLang="en-US" dirty="0"/>
              <a:t> 에 대한 지표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파운데이션 모델에는 설정된 적 없음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주관적임</a:t>
            </a:r>
            <a:endParaRPr kumimoji="1" lang="en-US" altLang="ko-KR" dirty="0"/>
          </a:p>
          <a:p>
            <a:r>
              <a:rPr kumimoji="1" lang="ko-KR" altLang="en-US" dirty="0"/>
              <a:t>지표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명령형에 대한 응답의 내용</a:t>
            </a:r>
            <a:r>
              <a:rPr kumimoji="1" lang="en-US" altLang="ko-KR" dirty="0"/>
              <a:t>/</a:t>
            </a:r>
            <a:r>
              <a:rPr kumimoji="1" lang="ko-KR" altLang="en-US" dirty="0"/>
              <a:t>형식이 만족스러워야 함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응답의 거짓 </a:t>
            </a:r>
            <a:r>
              <a:rPr kumimoji="1" lang="en-US" altLang="ko-KR" dirty="0"/>
              <a:t>(</a:t>
            </a:r>
            <a:r>
              <a:rPr kumimoji="1" lang="en-US" altLang="ko-Kore-KR" dirty="0"/>
              <a:t>Hallucination</a:t>
            </a:r>
            <a:r>
              <a:rPr kumimoji="1" lang="en-US" altLang="ko-KR" dirty="0"/>
              <a:t>)</a:t>
            </a:r>
            <a:r>
              <a:rPr kumimoji="1" lang="ko-KR" altLang="en-US" dirty="0"/>
              <a:t> 정도가 약해야 함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인종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성적</a:t>
            </a:r>
            <a:r>
              <a:rPr kumimoji="1" lang="en-US" altLang="ko-KR" dirty="0"/>
              <a:t>,</a:t>
            </a:r>
            <a:r>
              <a:rPr kumimoji="1" lang="ko-KR" altLang="en-US" dirty="0"/>
              <a:t> 폭력 등의 정보가 응답에 노출되지 않아야 함</a:t>
            </a:r>
            <a:endParaRPr kumimoji="1" lang="en-US" altLang="ko-KR" dirty="0"/>
          </a:p>
          <a:p>
            <a:r>
              <a:rPr kumimoji="1" lang="ko-KR" altLang="en-US" dirty="0"/>
              <a:t>방법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휴먼 피드백을 통해 난해한 지표를 학습</a:t>
            </a:r>
            <a:endParaRPr kumimoji="1" lang="en-US" altLang="ko-KR" dirty="0"/>
          </a:p>
          <a:p>
            <a:pPr lvl="1"/>
            <a:r>
              <a:rPr kumimoji="1" lang="en-US" altLang="ko-Kore-KR" dirty="0"/>
              <a:t>Reinforcement Learning from Human Feedback (RLHF)</a:t>
            </a:r>
          </a:p>
          <a:p>
            <a:pPr lvl="1"/>
            <a:r>
              <a:rPr kumimoji="1" lang="ko-KR" altLang="en-US" dirty="0"/>
              <a:t>이를 통한 </a:t>
            </a:r>
            <a:r>
              <a:rPr kumimoji="1" lang="en-US" altLang="ko-KR" dirty="0"/>
              <a:t>GPT </a:t>
            </a:r>
            <a:r>
              <a:rPr kumimoji="1" lang="ko-KR" altLang="en-US" dirty="0"/>
              <a:t>모델의 </a:t>
            </a:r>
            <a:r>
              <a:rPr kumimoji="1" lang="ko-KR" altLang="en-US" dirty="0" err="1"/>
              <a:t>파인튜닝</a:t>
            </a:r>
            <a:endParaRPr kumimoji="1" lang="en-US" altLang="ko-Kore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20DC33-B53B-8C46-1E7F-74C37F305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058503-F69B-7E7C-2FC6-5986F8ED1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B3E736-1605-9BC7-5590-8885395C0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6852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989419-B27B-96CF-3760-5D2CA7243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강화학습</a:t>
            </a:r>
            <a:r>
              <a:rPr kumimoji="1" lang="en-US" altLang="ko-Kore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Reinforcement Learning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C780BD5-60DC-CD71-FE9C-FB9E53F57B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kumimoji="1" lang="ko-KR" altLang="en-US" dirty="0"/>
                  <a:t>환경 </a:t>
                </a:r>
                <a:r>
                  <a:rPr kumimoji="1" lang="en-US" altLang="ko-KR" dirty="0"/>
                  <a:t>(environment)</a:t>
                </a:r>
              </a:p>
              <a:p>
                <a:pPr lvl="1"/>
                <a:r>
                  <a:rPr kumimoji="1" lang="ko-KR" altLang="en-US" dirty="0"/>
                  <a:t>에이전트와 상호 작용</a:t>
                </a:r>
                <a:endParaRPr kumimoji="1" lang="en-US" altLang="ko-KR" dirty="0"/>
              </a:p>
              <a:p>
                <a:pPr lvl="1"/>
                <a:r>
                  <a:rPr kumimoji="1" lang="ko-KR" altLang="en-US" dirty="0"/>
                  <a:t>월드 상태</a:t>
                </a:r>
                <a:endParaRPr kumimoji="1" lang="en-US" altLang="ko-KR" dirty="0"/>
              </a:p>
              <a:p>
                <a:pPr lvl="1"/>
                <a:r>
                  <a:rPr kumimoji="1" lang="ko-KR" altLang="en-US" dirty="0"/>
                  <a:t>에이전트의 액션에 대한 리워드 생성</a:t>
                </a:r>
                <a:endParaRPr kumimoji="1" lang="en-US" altLang="ko-KR" dirty="0"/>
              </a:p>
              <a:p>
                <a:pPr lvl="1"/>
                <a:r>
                  <a:rPr kumimoji="1" lang="ko-KR" altLang="en-US" dirty="0"/>
                  <a:t>리워드 </a:t>
                </a:r>
                <a:r>
                  <a:rPr kumimoji="1" lang="en-US" altLang="ko-KR" dirty="0"/>
                  <a:t>(reward)</a:t>
                </a:r>
              </a:p>
              <a:p>
                <a:r>
                  <a:rPr kumimoji="1" lang="ko-KR" altLang="en-US" dirty="0"/>
                  <a:t>에이전트 </a:t>
                </a:r>
                <a:r>
                  <a:rPr kumimoji="1" lang="en-US" altLang="ko-KR" dirty="0"/>
                  <a:t>(agent)</a:t>
                </a:r>
              </a:p>
              <a:p>
                <a:pPr lvl="1"/>
                <a:r>
                  <a:rPr kumimoji="1" lang="ko-KR" altLang="en-US" dirty="0"/>
                  <a:t>상태 </a:t>
                </a:r>
                <a:r>
                  <a:rPr kumimoji="1" lang="en-US" altLang="ko-KR" dirty="0"/>
                  <a:t>(state): </a:t>
                </a:r>
                <a:r>
                  <a:rPr kumimoji="1" lang="ko-KR" altLang="en-US" dirty="0"/>
                  <a:t>에이전트가 환경에 대해 인식한 정보</a:t>
                </a:r>
                <a:endParaRPr kumimoji="1" lang="en-US" altLang="ko-KR" dirty="0"/>
              </a:p>
              <a:p>
                <a:pPr lvl="1"/>
                <a:r>
                  <a:rPr kumimoji="1" lang="ko-KR" altLang="en-US" dirty="0"/>
                  <a:t>정책 </a:t>
                </a:r>
                <a:r>
                  <a:rPr kumimoji="1" lang="en-US" altLang="ko-KR" dirty="0"/>
                  <a:t>Policy: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KR" dirty="0"/>
              </a:p>
              <a:p>
                <a:pPr lvl="2"/>
                <a:r>
                  <a:rPr kumimoji="1" lang="ko-KR" altLang="en-US" dirty="0"/>
                  <a:t>주어진 상태 </a:t>
                </a:r>
                <a:r>
                  <a:rPr kumimoji="1" lang="en-US" altLang="ko-KR" dirty="0"/>
                  <a:t>s </a:t>
                </a:r>
                <a:r>
                  <a:rPr kumimoji="1" lang="ko-KR" altLang="en-US" dirty="0"/>
                  <a:t>에 대한 액션 </a:t>
                </a:r>
                <a:r>
                  <a:rPr kumimoji="1" lang="en-US" altLang="ko-KR" dirty="0"/>
                  <a:t>a </a:t>
                </a:r>
                <a:r>
                  <a:rPr kumimoji="1" lang="ko-KR" altLang="en-US" dirty="0"/>
                  <a:t>의 확률 모델링</a:t>
                </a:r>
                <a:endParaRPr kumimoji="1" lang="en-US" altLang="ko-KR" dirty="0"/>
              </a:p>
              <a:p>
                <a:pPr lvl="2"/>
                <a:r>
                  <a:rPr kumimoji="1" lang="ko-KR" altLang="en-US" dirty="0"/>
                  <a:t>미래에 받을 리워드의 </a:t>
                </a:r>
                <a:r>
                  <a:rPr kumimoji="1" lang="ko-KR" altLang="en-US" dirty="0" err="1"/>
                  <a:t>기대값을</a:t>
                </a:r>
                <a:r>
                  <a:rPr kumimoji="1" lang="ko-KR" altLang="en-US" dirty="0"/>
                  <a:t> 최대화 하는 정책 추구</a:t>
                </a:r>
                <a:endParaRPr kumimoji="1" lang="en-US" altLang="ko-KR" dirty="0"/>
              </a:p>
              <a:p>
                <a:r>
                  <a:rPr kumimoji="1" lang="ko-KR" altLang="en-US" dirty="0"/>
                  <a:t>대표적인 알고리즘</a:t>
                </a:r>
                <a:endParaRPr kumimoji="1" lang="en-US" altLang="ko-KR" dirty="0"/>
              </a:p>
              <a:p>
                <a:pPr lvl="1"/>
                <a:r>
                  <a:rPr kumimoji="1" lang="en-US" altLang="ko-KR" dirty="0"/>
                  <a:t>Policy Gradient Algorithm</a:t>
                </a:r>
              </a:p>
              <a:p>
                <a:pPr lvl="1"/>
                <a:r>
                  <a:rPr kumimoji="1" lang="en-US" altLang="ko-KR" dirty="0"/>
                  <a:t>Proximal Policy Optimization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(PPO)</a:t>
                </a:r>
              </a:p>
              <a:p>
                <a:pPr lvl="2"/>
                <a:r>
                  <a:rPr kumimoji="1" lang="en-US" altLang="ko-KR" dirty="0"/>
                  <a:t>Policy Gradient</a:t>
                </a:r>
                <a:r>
                  <a:rPr kumimoji="1" lang="ko-KR" altLang="en-US" dirty="0"/>
                  <a:t>에 안정성 추가한 대표적 학습법</a:t>
                </a:r>
                <a:endParaRPr kumimoji="1"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C780BD5-60DC-CD71-FE9C-FB9E53F57B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80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1D8EAB-50C9-34D5-BB6C-F2E1643F5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8E7EA-8B96-2733-13B5-B92F6FB10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426BFD-5035-8332-0582-B25AC0744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8F5DDE-9A70-989E-477D-8BAD6FF93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808" y="1033951"/>
            <a:ext cx="5727192" cy="2061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C8324A3-B76C-70F4-B8A6-6BC8EA27D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4680" y="5016246"/>
            <a:ext cx="4435988" cy="105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68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62EC06B-D6CE-0E26-8E9A-A6D7EE28F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758" y="3741395"/>
            <a:ext cx="5943600" cy="261495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C989419-B27B-96CF-3760-5D2CA7243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KR" dirty="0"/>
              <a:t>RLHF:</a:t>
            </a:r>
            <a:r>
              <a:rPr kumimoji="1" lang="ko-KR" altLang="en-US" dirty="0"/>
              <a:t> </a:t>
            </a:r>
            <a:r>
              <a:rPr kumimoji="1" lang="en-US" altLang="ko-KR" dirty="0"/>
              <a:t>Reinforcement Learning from Human Feedback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780BD5-60DC-CD71-FE9C-FB9E53F57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P. </a:t>
            </a:r>
            <a:r>
              <a:rPr kumimoji="1" lang="en-US" altLang="ko-KR" dirty="0" err="1"/>
              <a:t>Christiano</a:t>
            </a:r>
            <a:r>
              <a:rPr kumimoji="1" lang="en-US" altLang="ko-KR" dirty="0"/>
              <a:t> et al., Deep Reinforcement Learning from Human Preferences, 2017</a:t>
            </a:r>
          </a:p>
          <a:p>
            <a:r>
              <a:rPr kumimoji="1" lang="ko-KR" altLang="en-US" dirty="0"/>
              <a:t>강화학습의 허들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에이전트가 경험하는 샘플의 비효율성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무수히 많은 랜덤 액션 끝에 좋은 경험 획득</a:t>
            </a:r>
            <a:endParaRPr kumimoji="1" lang="en-US" altLang="ko-KR" dirty="0"/>
          </a:p>
          <a:p>
            <a:r>
              <a:rPr kumimoji="1" lang="ko-KR" altLang="en-US" dirty="0"/>
              <a:t>인간의 개입을 통해 좋은 경험 </a:t>
            </a:r>
            <a:r>
              <a:rPr kumimoji="1" lang="ko-KR" altLang="en-US" dirty="0" err="1"/>
              <a:t>태깅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태깅된</a:t>
            </a:r>
            <a:r>
              <a:rPr kumimoji="1" lang="ko-KR" altLang="en-US" dirty="0"/>
              <a:t> 예제로 보상 모델을 학습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보상 모델을 얻게 되었으므로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훨씬 빠르게 정책 학습 가능 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1D8EAB-50C9-34D5-BB6C-F2E1643F5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8E7EA-8B96-2733-13B5-B92F6FB10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426BFD-5035-8332-0582-B25AC0744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247CCE3-8FD1-5305-338A-63FD68978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452" y="1610446"/>
            <a:ext cx="3592884" cy="206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259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CDC073-4B47-3958-E475-8FBACE82B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ChatGPT</a:t>
            </a:r>
            <a:r>
              <a:rPr kumimoji="1" lang="en-US" altLang="ko-Kore-KR" dirty="0"/>
              <a:t>: </a:t>
            </a:r>
            <a:r>
              <a:rPr kumimoji="1" lang="ko-KR" altLang="en-US" dirty="0" err="1"/>
              <a:t>하이레벨</a:t>
            </a:r>
            <a:r>
              <a:rPr kumimoji="1" lang="ko-KR" altLang="en-US" dirty="0"/>
              <a:t> 뷰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5148F3-7166-AE51-5CF1-C1666BD0D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555A73-5492-CBC2-348D-7A53853DD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65FB2C-B1CE-791B-39F2-38C628E39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E3DA0C-F121-6B20-2F87-EDD16BD22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72DDF91-1231-A1E3-B08E-5C2D60E5F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1162202"/>
            <a:ext cx="8794173" cy="508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56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9D235-2EB5-8106-D22A-B4AA3E895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ChatGPT</a:t>
            </a:r>
            <a:r>
              <a:rPr kumimoji="1" lang="en-US" altLang="ko-Kore-KR" dirty="0"/>
              <a:t>: </a:t>
            </a:r>
            <a:r>
              <a:rPr kumimoji="1" lang="ko-Kore-KR" altLang="en-US" dirty="0"/>
              <a:t>학습</a:t>
            </a:r>
            <a:r>
              <a:rPr kumimoji="1" lang="ko-KR" altLang="en-US" dirty="0"/>
              <a:t> 스텝</a:t>
            </a:r>
            <a:r>
              <a:rPr kumimoji="1" lang="en-US" altLang="ko-KR" dirty="0"/>
              <a:t>1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B77A2E-86C1-5DEE-9CC5-C4EC172D8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3338"/>
            <a:ext cx="7613073" cy="4963625"/>
          </a:xfrm>
        </p:spPr>
        <p:txBody>
          <a:bodyPr/>
          <a:lstStyle/>
          <a:p>
            <a:r>
              <a:rPr kumimoji="1" lang="ko-KR" altLang="en-US" dirty="0"/>
              <a:t>지도 학습 기반 파인</a:t>
            </a:r>
            <a:r>
              <a:rPr kumimoji="1" lang="en-US" altLang="ko-KR" dirty="0"/>
              <a:t> </a:t>
            </a:r>
            <a:r>
              <a:rPr kumimoji="1" lang="ko-KR" altLang="en-US" dirty="0"/>
              <a:t>튜닝 </a:t>
            </a:r>
            <a:r>
              <a:rPr kumimoji="1" lang="en-US" altLang="ko-KR" dirty="0"/>
              <a:t>(Supervised Fine Tuning: SFT)</a:t>
            </a:r>
          </a:p>
          <a:p>
            <a:pPr lvl="1"/>
            <a:r>
              <a:rPr kumimoji="1" lang="ko-KR" altLang="en-US" dirty="0"/>
              <a:t>데이터셋</a:t>
            </a:r>
            <a:r>
              <a:rPr kumimoji="1" lang="en-US" altLang="ko-KR" dirty="0"/>
              <a:t>:</a:t>
            </a:r>
            <a:r>
              <a:rPr kumimoji="1" lang="ko-KR" altLang="en-US" dirty="0"/>
              <a:t> 약</a:t>
            </a:r>
            <a:r>
              <a:rPr kumimoji="1" lang="en-US" altLang="ko-KR" dirty="0"/>
              <a:t>13K </a:t>
            </a:r>
          </a:p>
          <a:p>
            <a:pPr lvl="2"/>
            <a:r>
              <a:rPr kumimoji="1" lang="en-US" altLang="ko-KR" dirty="0"/>
              <a:t>GPT API</a:t>
            </a:r>
            <a:r>
              <a:rPr kumimoji="1" lang="ko-KR" altLang="en-US" dirty="0"/>
              <a:t> 서비스에 수집된 명령형 프롬프트 </a:t>
            </a:r>
            <a:r>
              <a:rPr kumimoji="1" lang="en-US" altLang="ko-KR" dirty="0"/>
              <a:t>(</a:t>
            </a:r>
            <a:r>
              <a:rPr kumimoji="1" lang="ko-KR" altLang="en-US" dirty="0"/>
              <a:t>일부는 </a:t>
            </a:r>
            <a:r>
              <a:rPr kumimoji="1" lang="ko-KR" altLang="en-US" dirty="0" err="1"/>
              <a:t>레이블러가</a:t>
            </a:r>
            <a:r>
              <a:rPr kumimoji="1" lang="ko-KR" altLang="en-US" dirty="0"/>
              <a:t> 추가</a:t>
            </a:r>
            <a:r>
              <a:rPr kumimoji="1" lang="en-US" altLang="ko-KR" dirty="0"/>
              <a:t>)</a:t>
            </a:r>
          </a:p>
          <a:p>
            <a:pPr lvl="2"/>
            <a:r>
              <a:rPr kumimoji="1" lang="ko-KR" altLang="en-US" dirty="0"/>
              <a:t>이에 대한 정답 응답을 </a:t>
            </a:r>
            <a:r>
              <a:rPr kumimoji="1" lang="ko-KR" altLang="en-US" dirty="0" err="1"/>
              <a:t>레이블러가</a:t>
            </a:r>
            <a:r>
              <a:rPr kumimoji="1" lang="ko-KR" altLang="en-US" dirty="0"/>
              <a:t> 작성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파운데이션 모델 </a:t>
            </a:r>
            <a:r>
              <a:rPr kumimoji="1" lang="en-US" altLang="ko-KR" dirty="0"/>
              <a:t>(GPT-3)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데이터셋에 대해 </a:t>
            </a:r>
            <a:r>
              <a:rPr kumimoji="1" lang="ko-KR" altLang="en-US" dirty="0" err="1"/>
              <a:t>파인튜닝</a:t>
            </a:r>
            <a:endParaRPr kumimoji="1" lang="en-US" altLang="ko-KR" dirty="0"/>
          </a:p>
          <a:p>
            <a:r>
              <a:rPr kumimoji="1" lang="ko-KR" altLang="en-US" dirty="0"/>
              <a:t>결과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파운데이션 모델이 명령</a:t>
            </a:r>
            <a:r>
              <a:rPr kumimoji="1" lang="en-US" altLang="ko-KR" dirty="0"/>
              <a:t>-</a:t>
            </a:r>
            <a:r>
              <a:rPr kumimoji="1" lang="ko-KR" altLang="en-US" dirty="0"/>
              <a:t>응답형 생성을 위한 워밍업이 갖춰진 상태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주관적인 만족스러움에 대한 지표가 충분히 반영되지 않은 상태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E9B0E6-E24D-E7BA-CC6F-27DC41EFC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68DAD5-5F9B-0AD7-037F-6E3146A9C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D0C76A-D4F8-B2E1-C9F0-9FA826E63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B63ECF9-C690-ADCB-9631-350C16A5C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1273" y="0"/>
            <a:ext cx="37407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13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59D235-2EB5-8106-D22A-B4AA3E895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ChatGPT</a:t>
            </a:r>
            <a:r>
              <a:rPr kumimoji="1" lang="en-US" altLang="ko-Kore-KR" dirty="0"/>
              <a:t>: </a:t>
            </a:r>
            <a:r>
              <a:rPr kumimoji="1" lang="ko-Kore-KR" altLang="en-US" dirty="0"/>
              <a:t>학습</a:t>
            </a:r>
            <a:r>
              <a:rPr kumimoji="1" lang="ko-KR" altLang="en-US" dirty="0"/>
              <a:t> 스텝</a:t>
            </a:r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B77A2E-86C1-5DEE-9CC5-C4EC172D8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3338"/>
            <a:ext cx="7613073" cy="4963625"/>
          </a:xfrm>
        </p:spPr>
        <p:txBody>
          <a:bodyPr>
            <a:normAutofit fontScale="92500" lnSpcReduction="20000"/>
          </a:bodyPr>
          <a:lstStyle/>
          <a:p>
            <a:r>
              <a:rPr kumimoji="1" lang="ko-KR" altLang="en-US" dirty="0"/>
              <a:t>만족스러운 지표 학습</a:t>
            </a:r>
            <a:r>
              <a:rPr kumimoji="1" lang="en-US" altLang="ko-KR" dirty="0"/>
              <a:t>(a reward model by supervised learning: RM)</a:t>
            </a:r>
          </a:p>
          <a:p>
            <a:pPr lvl="1"/>
            <a:r>
              <a:rPr kumimoji="1" lang="ko-KR" altLang="en-US" dirty="0"/>
              <a:t>데이터셋</a:t>
            </a:r>
            <a:r>
              <a:rPr kumimoji="1" lang="en-US" altLang="ko-KR" dirty="0"/>
              <a:t>:</a:t>
            </a:r>
            <a:r>
              <a:rPr kumimoji="1" lang="ko-KR" altLang="en-US" dirty="0"/>
              <a:t> 약</a:t>
            </a:r>
            <a:r>
              <a:rPr kumimoji="1" lang="en-US" altLang="ko-KR" dirty="0"/>
              <a:t>33K</a:t>
            </a:r>
          </a:p>
          <a:p>
            <a:pPr lvl="2"/>
            <a:r>
              <a:rPr kumimoji="1" lang="en-US" altLang="ko-KR" dirty="0"/>
              <a:t>GPT API</a:t>
            </a:r>
            <a:r>
              <a:rPr kumimoji="1" lang="ko-KR" altLang="en-US" dirty="0"/>
              <a:t> 서비스 및 </a:t>
            </a:r>
            <a:r>
              <a:rPr kumimoji="1" lang="ko-KR" altLang="en-US" dirty="0" err="1"/>
              <a:t>레이블러</a:t>
            </a:r>
            <a:r>
              <a:rPr kumimoji="1" lang="ko-KR" altLang="en-US" dirty="0"/>
              <a:t> 작성 프롬프트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모델은 이에 대한 다수의 응답 목록 생성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레이블링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목록에서 응답 둘을 쌍으로 </a:t>
            </a:r>
            <a:r>
              <a:rPr kumimoji="1" lang="ko-KR" altLang="en-US" dirty="0" err="1"/>
              <a:t>레이블러에게</a:t>
            </a:r>
            <a:r>
              <a:rPr kumimoji="1" lang="ko-KR" altLang="en-US" dirty="0"/>
              <a:t> 디스플레이</a:t>
            </a:r>
            <a:endParaRPr kumimoji="1" lang="en-US" altLang="ko-KR" dirty="0"/>
          </a:p>
          <a:p>
            <a:pPr lvl="2"/>
            <a:r>
              <a:rPr kumimoji="1" lang="ko-KR" altLang="en-US" dirty="0" err="1"/>
              <a:t>레이블러는</a:t>
            </a:r>
            <a:r>
              <a:rPr kumimoji="1" lang="ko-KR" altLang="en-US" dirty="0"/>
              <a:t> 둘 중 만족스러운 응답을 승자로 </a:t>
            </a:r>
            <a:r>
              <a:rPr kumimoji="1" lang="ko-KR" altLang="en-US" dirty="0" err="1"/>
              <a:t>태깅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RL</a:t>
            </a:r>
            <a:r>
              <a:rPr kumimoji="1" lang="en-US" altLang="ko-KR" b="1" dirty="0">
                <a:solidFill>
                  <a:srgbClr val="FF0000"/>
                </a:solidFill>
              </a:rPr>
              <a:t>HF</a:t>
            </a:r>
            <a:r>
              <a:rPr kumimoji="1" lang="en-US" altLang="ko-KR" dirty="0"/>
              <a:t> (</a:t>
            </a:r>
            <a:r>
              <a:rPr kumimoji="1" lang="ko-KR" altLang="en-US" dirty="0"/>
              <a:t>휴먼 피드백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ko-KR" altLang="en-US" dirty="0"/>
              <a:t>랭킹 모델 </a:t>
            </a:r>
            <a:r>
              <a:rPr kumimoji="1" lang="en-US" altLang="ko-KR" dirty="0"/>
              <a:t>(</a:t>
            </a:r>
            <a:r>
              <a:rPr kumimoji="1" lang="ko-KR" altLang="en-US" dirty="0"/>
              <a:t>리워드 모델</a:t>
            </a:r>
            <a:r>
              <a:rPr kumimoji="1" lang="en-US" altLang="ko-KR" dirty="0"/>
              <a:t>)</a:t>
            </a:r>
          </a:p>
          <a:p>
            <a:pPr lvl="2"/>
            <a:r>
              <a:rPr kumimoji="1" lang="ko-KR" altLang="en-US" dirty="0"/>
              <a:t>일대일 게임에 대한 결과 </a:t>
            </a:r>
            <a:r>
              <a:rPr kumimoji="1" lang="en-US" altLang="ko-KR" dirty="0"/>
              <a:t>(</a:t>
            </a:r>
            <a:r>
              <a:rPr kumimoji="1" lang="ko-KR" altLang="en-US" dirty="0"/>
              <a:t>승자 </a:t>
            </a:r>
            <a:r>
              <a:rPr kumimoji="1" lang="ko-KR" altLang="en-US" dirty="0" err="1"/>
              <a:t>태깅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모으면 제너럴한 랭킹 함수 학습 가능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6B </a:t>
            </a:r>
            <a:r>
              <a:rPr kumimoji="1" lang="ko-KR" altLang="en-US" dirty="0"/>
              <a:t>사이즈의 모델을 지도 학습</a:t>
            </a:r>
            <a:endParaRPr kumimoji="1" lang="en-US" altLang="ko-KR" dirty="0"/>
          </a:p>
          <a:p>
            <a:r>
              <a:rPr kumimoji="1" lang="ko-KR" altLang="en-US" dirty="0"/>
              <a:t>결과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이후 강화학습의 리워드 모델로 삼음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응답 생성에 대한 지표 </a:t>
            </a:r>
            <a:r>
              <a:rPr kumimoji="1" lang="en-US" altLang="ko-KR" dirty="0"/>
              <a:t>(</a:t>
            </a:r>
            <a:r>
              <a:rPr kumimoji="1" lang="ko-KR" altLang="en-US" dirty="0"/>
              <a:t>리워드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제시함으로써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강화학습을 통한 </a:t>
            </a:r>
            <a:r>
              <a:rPr kumimoji="1" lang="ko-KR" altLang="en-US" dirty="0" err="1"/>
              <a:t>파인튜닝을</a:t>
            </a:r>
            <a:r>
              <a:rPr kumimoji="1" lang="ko-KR" altLang="en-US" dirty="0"/>
              <a:t> 가능케 함</a:t>
            </a:r>
            <a:endParaRPr kumimoji="1" lang="en-US" altLang="ko-KR" dirty="0"/>
          </a:p>
          <a:p>
            <a:pPr lvl="2"/>
            <a:endParaRPr kumimoji="1"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E9B0E6-E24D-E7BA-CC6F-27DC41EFC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68DAD5-5F9B-0AD7-037F-6E3146A9C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D0C76A-D4F8-B2E1-C9F0-9FA826E63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71388A-40D9-A1F6-9184-2FDA08D9D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9656" y="0"/>
            <a:ext cx="38656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720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11A0A69-E4F9-1DA9-4CF2-0E7F2E0B2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492" y="0"/>
            <a:ext cx="41148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759D235-2EB5-8106-D22A-B4AA3E895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ChatGPT</a:t>
            </a:r>
            <a:r>
              <a:rPr kumimoji="1" lang="en-US" altLang="ko-Kore-KR" dirty="0"/>
              <a:t>: </a:t>
            </a:r>
            <a:r>
              <a:rPr kumimoji="1" lang="ko-Kore-KR" altLang="en-US" dirty="0"/>
              <a:t>학습</a:t>
            </a:r>
            <a:r>
              <a:rPr kumimoji="1" lang="ko-KR" altLang="en-US" dirty="0"/>
              <a:t> 스텝</a:t>
            </a:r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B77A2E-86C1-5DEE-9CC5-C4EC172D8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3338"/>
            <a:ext cx="7613073" cy="4963625"/>
          </a:xfrm>
        </p:spPr>
        <p:txBody>
          <a:bodyPr>
            <a:normAutofit fontScale="92500" lnSpcReduction="10000"/>
          </a:bodyPr>
          <a:lstStyle/>
          <a:p>
            <a:r>
              <a:rPr kumimoji="1" lang="ko-KR" altLang="en-US" dirty="0"/>
              <a:t>만족스러운 지표를 추종하도록 언어모델 </a:t>
            </a:r>
            <a:r>
              <a:rPr kumimoji="1" lang="ko-KR" altLang="en-US" dirty="0" err="1"/>
              <a:t>파인튜닝</a:t>
            </a:r>
            <a:r>
              <a:rPr kumimoji="1" lang="ko-KR" altLang="en-US" dirty="0"/>
              <a:t> </a:t>
            </a:r>
            <a:r>
              <a:rPr kumimoji="1" lang="en-US" altLang="ko-KR" dirty="0"/>
              <a:t>(LLM finetuned by Reinforcement Learning: PPO)</a:t>
            </a:r>
          </a:p>
          <a:p>
            <a:pPr lvl="1"/>
            <a:r>
              <a:rPr kumimoji="1" lang="ko-KR" altLang="en-US" dirty="0"/>
              <a:t>인간의 개입 없이 약 </a:t>
            </a:r>
            <a:r>
              <a:rPr kumimoji="1" lang="en-US" altLang="ko-KR" dirty="0"/>
              <a:t>31k </a:t>
            </a:r>
            <a:r>
              <a:rPr kumimoji="1" lang="ko-KR" altLang="en-US" dirty="0"/>
              <a:t>프롬프트 학습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상태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스테이트</a:t>
            </a:r>
            <a:r>
              <a:rPr kumimoji="1" lang="en-US" altLang="ko-KR" dirty="0"/>
              <a:t>)</a:t>
            </a:r>
          </a:p>
          <a:p>
            <a:pPr lvl="2"/>
            <a:r>
              <a:rPr kumimoji="1" lang="en-US" altLang="ko-KR" dirty="0"/>
              <a:t>GPT API</a:t>
            </a:r>
            <a:r>
              <a:rPr kumimoji="1" lang="ko-KR" altLang="en-US" dirty="0"/>
              <a:t> 서비스에서 샘플링한 프롬프트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액션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언어모델은 응답 생성 </a:t>
            </a:r>
            <a:r>
              <a:rPr kumimoji="1" lang="en-US" altLang="ko-KR" dirty="0"/>
              <a:t>(PPO</a:t>
            </a:r>
            <a:r>
              <a:rPr kumimoji="1" lang="ko-KR" altLang="en-US" dirty="0"/>
              <a:t>로 명명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ko-KR" altLang="en-US" dirty="0"/>
              <a:t>보상 </a:t>
            </a:r>
            <a:r>
              <a:rPr kumimoji="1" lang="en-US" altLang="ko-KR" dirty="0"/>
              <a:t>(</a:t>
            </a:r>
            <a:r>
              <a:rPr kumimoji="1" lang="ko-KR" altLang="en-US" dirty="0"/>
              <a:t>리워드</a:t>
            </a:r>
            <a:r>
              <a:rPr kumimoji="1" lang="en-US" altLang="ko-KR" dirty="0"/>
              <a:t>)</a:t>
            </a:r>
          </a:p>
          <a:p>
            <a:pPr lvl="2"/>
            <a:r>
              <a:rPr kumimoji="1" lang="ko-KR" altLang="en-US" dirty="0"/>
              <a:t>스텝</a:t>
            </a:r>
            <a:r>
              <a:rPr kumimoji="1" lang="en-US" altLang="ko-KR" dirty="0"/>
              <a:t>2</a:t>
            </a:r>
            <a:r>
              <a:rPr kumimoji="1" lang="ko-KR" altLang="en-US" dirty="0"/>
              <a:t>에서 학습한 리워드 모델로부터 응답에 보상 수신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학습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응답에 대한 보상으로부터 </a:t>
            </a:r>
            <a:r>
              <a:rPr kumimoji="1" lang="ko-KR" altLang="en-US" dirty="0" err="1"/>
              <a:t>리인포스</a:t>
            </a:r>
            <a:r>
              <a:rPr kumimoji="1" lang="ko-KR" altLang="en-US" dirty="0"/>
              <a:t> </a:t>
            </a:r>
            <a:r>
              <a:rPr kumimoji="1" lang="en-US" altLang="ko-KR" dirty="0"/>
              <a:t>(reinforce)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반영하여 언어 모델 파라미터 수정</a:t>
            </a:r>
            <a:endParaRPr kumimoji="1" lang="en-US" altLang="ko-KR" dirty="0"/>
          </a:p>
          <a:p>
            <a:r>
              <a:rPr kumimoji="1" lang="ko-KR" altLang="en-US" dirty="0"/>
              <a:t>결과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설계한 지표를 추종하도록 파인 </a:t>
            </a:r>
            <a:r>
              <a:rPr kumimoji="1" lang="ko-KR" altLang="en-US" dirty="0" err="1"/>
              <a:t>튜닝된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ChatGPT</a:t>
            </a:r>
            <a:endParaRPr kumimoji="1"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E9B0E6-E24D-E7BA-CC6F-27DC41EFC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68DAD5-5F9B-0AD7-037F-6E3146A9C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D0C76A-D4F8-B2E1-C9F0-9FA826E63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1046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E4D3DC-C3F4-31F2-1260-9E939E346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8F580B-B1AB-8470-24A2-1C2556BE7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토큰 분류 문제 소개 </a:t>
            </a:r>
            <a:r>
              <a:rPr kumimoji="1" lang="en-US" altLang="ko-KR" dirty="0">
                <a:solidFill>
                  <a:schemeClr val="bg2">
                    <a:lumMod val="90000"/>
                  </a:schemeClr>
                </a:solidFill>
              </a:rPr>
              <a:t>(</a:t>
            </a:r>
            <a:r>
              <a:rPr kumimoji="1" lang="ko-KR" altLang="en-US" strike="sngStrike" dirty="0">
                <a:solidFill>
                  <a:schemeClr val="bg2">
                    <a:lumMod val="90000"/>
                  </a:schemeClr>
                </a:solidFill>
              </a:rPr>
              <a:t>실습</a:t>
            </a:r>
            <a:r>
              <a:rPr kumimoji="1" lang="en-US" altLang="ko-KR" dirty="0">
                <a:solidFill>
                  <a:schemeClr val="bg2">
                    <a:lumMod val="90000"/>
                  </a:schemeClr>
                </a:solidFill>
              </a:rPr>
              <a:t>)</a:t>
            </a:r>
          </a:p>
          <a:p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생성형 언어 모델 </a:t>
            </a:r>
            <a:r>
              <a:rPr kumimoji="1" lang="en-US" altLang="ko-KR" dirty="0">
                <a:solidFill>
                  <a:schemeClr val="bg2">
                    <a:lumMod val="90000"/>
                  </a:schemeClr>
                </a:solidFill>
              </a:rPr>
              <a:t>(GPT-3, ChatGPT, Llama3) </a:t>
            </a:r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소개</a:t>
            </a:r>
            <a:endParaRPr kumimoji="1" lang="en-US" altLang="ko-KR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거대 모델 </a:t>
            </a:r>
            <a:r>
              <a:rPr kumimoji="1" lang="en-US" altLang="ko-KR" dirty="0">
                <a:solidFill>
                  <a:schemeClr val="bg2">
                    <a:lumMod val="90000"/>
                  </a:schemeClr>
                </a:solidFill>
              </a:rPr>
              <a:t>(1B </a:t>
            </a:r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이상 파라미터 수</a:t>
            </a:r>
            <a:r>
              <a:rPr kumimoji="1" lang="en-US" altLang="ko-KR" dirty="0">
                <a:solidFill>
                  <a:schemeClr val="bg2">
                    <a:lumMod val="90000"/>
                  </a:schemeClr>
                </a:solidFill>
              </a:rPr>
              <a:t>)</a:t>
            </a:r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 미세 튜닝을 위한 </a:t>
            </a:r>
            <a:r>
              <a:rPr kumimoji="1" lang="en-US" altLang="ko-KR" dirty="0">
                <a:solidFill>
                  <a:schemeClr val="bg2">
                    <a:lumMod val="90000"/>
                  </a:schemeClr>
                </a:solidFill>
              </a:rPr>
              <a:t>PEFT </a:t>
            </a:r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소개</a:t>
            </a:r>
            <a:endParaRPr kumimoji="1" lang="en-US" altLang="ko-KR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구글 </a:t>
            </a:r>
            <a:r>
              <a:rPr kumimoji="1" lang="en-US" altLang="ko-KR" dirty="0">
                <a:solidFill>
                  <a:schemeClr val="bg2">
                    <a:lumMod val="90000"/>
                  </a:schemeClr>
                </a:solidFill>
              </a:rPr>
              <a:t>gemma-2b </a:t>
            </a:r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모델 미세 튜닝 실습</a:t>
            </a:r>
            <a:endParaRPr kumimoji="1" lang="en-US" altLang="ko-KR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kumimoji="1" lang="en-US" altLang="ko-KR" dirty="0">
                <a:solidFill>
                  <a:schemeClr val="bg2">
                    <a:lumMod val="90000"/>
                  </a:schemeClr>
                </a:solidFill>
              </a:rPr>
              <a:t>(</a:t>
            </a:r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멀티 </a:t>
            </a:r>
            <a:r>
              <a:rPr kumimoji="1" lang="ko-KR" altLang="en-US" dirty="0" err="1">
                <a:solidFill>
                  <a:schemeClr val="bg2">
                    <a:lumMod val="90000"/>
                  </a:schemeClr>
                </a:solidFill>
              </a:rPr>
              <a:t>모달</a:t>
            </a:r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 모델 소개</a:t>
            </a:r>
            <a:r>
              <a:rPr kumimoji="1" lang="en-US" altLang="ko-KR" dirty="0">
                <a:solidFill>
                  <a:schemeClr val="bg2">
                    <a:lumMod val="90000"/>
                  </a:schemeClr>
                </a:solidFill>
              </a:rPr>
              <a:t>)</a:t>
            </a:r>
          </a:p>
          <a:p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BC75E1-2BE8-B9BD-CACE-FA6739AE8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69E019-5E35-7A1A-5AF1-ACF627623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B4BCD9-1884-9F3D-347E-DACDC0335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280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D615BB-29C4-6174-CC72-6EF56265B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ChatGPT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요약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6AB14A-76AE-9BBF-0760-9B46F2461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파운데이션 모델인 </a:t>
            </a:r>
            <a:r>
              <a:rPr kumimoji="1" lang="en-US" altLang="ko-Kore-KR" dirty="0"/>
              <a:t>GPT-3</a:t>
            </a:r>
            <a:r>
              <a:rPr kumimoji="1" lang="ko-KR" altLang="en-US" dirty="0"/>
              <a:t>는 방대한 언어 지식이 자기 회귀 모델 자체에 </a:t>
            </a:r>
            <a:r>
              <a:rPr kumimoji="1" lang="ko-KR" altLang="en-US" dirty="0" err="1"/>
              <a:t>코딩되어</a:t>
            </a:r>
            <a:r>
              <a:rPr kumimoji="1" lang="ko-KR" altLang="en-US" dirty="0"/>
              <a:t> 있음</a:t>
            </a:r>
            <a:endParaRPr kumimoji="1" lang="en-US" altLang="ko-KR" dirty="0"/>
          </a:p>
          <a:p>
            <a:r>
              <a:rPr kumimoji="1" lang="ko-Kore-KR" altLang="en-US" dirty="0"/>
              <a:t>채팅</a:t>
            </a:r>
            <a:r>
              <a:rPr kumimoji="1" lang="ko-KR" altLang="en-US" dirty="0"/>
              <a:t> 형식의 </a:t>
            </a:r>
            <a:r>
              <a:rPr kumimoji="1" lang="ko-Kore-KR" altLang="en-US" dirty="0"/>
              <a:t>명령</a:t>
            </a:r>
            <a:r>
              <a:rPr kumimoji="1" lang="ko-KR" altLang="en-US" dirty="0"/>
              <a:t> 추종형 생성에 </a:t>
            </a:r>
            <a:r>
              <a:rPr kumimoji="1" lang="ko-KR" altLang="en-US" dirty="0" err="1"/>
              <a:t>특화시킴</a:t>
            </a:r>
            <a:endParaRPr kumimoji="1" lang="en-US" altLang="ko-KR" dirty="0"/>
          </a:p>
          <a:p>
            <a:r>
              <a:rPr kumimoji="1" lang="ko-KR" altLang="en-US" dirty="0"/>
              <a:t>명령에 대한 적절한 응답에 대한 랭킹 </a:t>
            </a:r>
            <a:r>
              <a:rPr kumimoji="1" lang="en-US" altLang="ko-KR" dirty="0"/>
              <a:t>(</a:t>
            </a:r>
            <a:r>
              <a:rPr kumimoji="1" lang="ko-KR" altLang="en-US" dirty="0"/>
              <a:t>리워드</a:t>
            </a:r>
            <a:r>
              <a:rPr kumimoji="1" lang="en-US" altLang="ko-KR" dirty="0"/>
              <a:t>)</a:t>
            </a:r>
            <a:r>
              <a:rPr kumimoji="1" lang="ko-KR" altLang="en-US" dirty="0"/>
              <a:t> 모델링을 휴먼 피드백 기반으로 학습 </a:t>
            </a:r>
            <a:r>
              <a:rPr kumimoji="1" lang="en-US" altLang="ko-KR" dirty="0"/>
              <a:t>(RL</a:t>
            </a:r>
            <a:r>
              <a:rPr kumimoji="1" lang="en-US" altLang="ko-KR" b="1" dirty="0">
                <a:solidFill>
                  <a:srgbClr val="FF0000"/>
                </a:solidFill>
              </a:rPr>
              <a:t>HF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리워드 모델을 이용하여 강화학습을 통해 </a:t>
            </a:r>
            <a:r>
              <a:rPr kumimoji="1" lang="en-US" altLang="ko-KR" dirty="0"/>
              <a:t>GPT-3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파인튜닝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en-US" altLang="ko-KR" b="1" dirty="0">
                <a:solidFill>
                  <a:srgbClr val="FF0000"/>
                </a:solidFill>
              </a:rPr>
              <a:t>RL</a:t>
            </a:r>
            <a:r>
              <a:rPr kumimoji="1" lang="en-US" altLang="ko-KR" dirty="0"/>
              <a:t>HF)</a:t>
            </a:r>
          </a:p>
          <a:p>
            <a:r>
              <a:rPr kumimoji="1" lang="ko-KR" altLang="en-US" dirty="0"/>
              <a:t>세상을 대격변 시키는 동력으로 </a:t>
            </a:r>
            <a:r>
              <a:rPr kumimoji="1" lang="ko-KR" altLang="en-US" dirty="0" err="1"/>
              <a:t>작용중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184DA4-2166-76A9-81E1-D7F29A8FD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DB5FAE-E03D-FAAF-248A-0E85AF35F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75CA7A-D80F-C4DE-1D35-508429519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44182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9C0109-2637-F8DB-E6D1-258DD66EB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참고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RLHF -&gt; DPO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A9E0EC-4A96-51AA-B73C-8BE1CEBDD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R. </a:t>
            </a:r>
            <a:r>
              <a:rPr kumimoji="1" lang="en-US" altLang="ko-KR" dirty="0" err="1"/>
              <a:t>Rafilov</a:t>
            </a:r>
            <a:r>
              <a:rPr kumimoji="1" lang="en-US" altLang="ko-KR" dirty="0"/>
              <a:t> et al., Direct Preference Optimization (DPO, </a:t>
            </a:r>
            <a:r>
              <a:rPr kumimoji="1" lang="en-US" altLang="ko-KR" dirty="0" err="1"/>
              <a:t>Neurips</a:t>
            </a:r>
            <a:r>
              <a:rPr kumimoji="1" lang="en-US" altLang="ko-KR" dirty="0"/>
              <a:t> 2023)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/>
              <a:t>분류 문제의 손실함수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최적화 간단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3F5AEC-83ED-C44D-A213-C588C3096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C2D572-F8D1-A108-9F8F-B4EC6661F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EB65CB-226D-9CA3-4779-021C8F739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BB7002-979A-4274-8368-665CA6922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492" y="4080515"/>
            <a:ext cx="7772400" cy="7660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B56506A-E69B-C1DA-B82C-D4ECA3D58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861" y="2166920"/>
            <a:ext cx="8840885" cy="187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856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BD93C85-835C-1147-9CBD-9136DD7D6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2803642"/>
            <a:ext cx="7772400" cy="403989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1E799F3-BD42-74D3-CAC0-8D826B4B2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LLaMA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02C3A5-74BF-9B80-7581-1492840C72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092" y="1190746"/>
            <a:ext cx="11765972" cy="1957699"/>
          </a:xfrm>
        </p:spPr>
        <p:txBody>
          <a:bodyPr>
            <a:normAutofit/>
          </a:bodyPr>
          <a:lstStyle/>
          <a:p>
            <a:r>
              <a:rPr kumimoji="1" lang="ko-KR" altLang="en-US" sz="2400" dirty="0"/>
              <a:t>스케일링 법칙이 바뀜</a:t>
            </a:r>
            <a:endParaRPr kumimoji="1" lang="en-US" altLang="ko-KR" sz="2400" dirty="0"/>
          </a:p>
          <a:p>
            <a:pPr lvl="1"/>
            <a:r>
              <a:rPr kumimoji="1" lang="en-US" altLang="ko-Kore-KR" sz="2000" dirty="0"/>
              <a:t>Scaling Laws for Neural La</a:t>
            </a:r>
            <a:r>
              <a:rPr kumimoji="1" lang="en-US" altLang="ko-KR" sz="2000" dirty="0"/>
              <a:t>n</a:t>
            </a:r>
            <a:r>
              <a:rPr kumimoji="1" lang="en-US" altLang="ko-Kore-KR" sz="2000" dirty="0"/>
              <a:t>guage Models (J. Kaplan et al., 2020)</a:t>
            </a:r>
          </a:p>
          <a:p>
            <a:pPr lvl="2"/>
            <a:r>
              <a:rPr kumimoji="1" lang="ko-KR" altLang="en-US" sz="1800" dirty="0"/>
              <a:t>동일 컴퓨팅 자원으로는 모델 사이즈를 </a:t>
            </a:r>
            <a:r>
              <a:rPr kumimoji="1" lang="ko-KR" altLang="en-US" sz="1800" dirty="0" err="1"/>
              <a:t>키우는게</a:t>
            </a:r>
            <a:r>
              <a:rPr kumimoji="1" lang="ko-KR" altLang="en-US" sz="1800" dirty="0"/>
              <a:t> 데이터셋 키우는 것보다 효율적이다</a:t>
            </a:r>
            <a:endParaRPr kumimoji="1" lang="en-US" altLang="ko-KR" sz="1800" dirty="0"/>
          </a:p>
          <a:p>
            <a:pPr lvl="1"/>
            <a:r>
              <a:rPr kumimoji="1" lang="en-US" altLang="ko-Kore-KR" sz="2000" dirty="0"/>
              <a:t>Chinchilla (J. Hoffmann 2022)</a:t>
            </a:r>
          </a:p>
          <a:p>
            <a:pPr lvl="2"/>
            <a:r>
              <a:rPr kumimoji="1" lang="ko-KR" altLang="en-US" sz="1800" dirty="0"/>
              <a:t>작은 모델에서 더 많은 토큰을 </a:t>
            </a:r>
            <a:r>
              <a:rPr kumimoji="1" lang="ko-KR" altLang="en-US" sz="1800" dirty="0" err="1"/>
              <a:t>학습시키는게</a:t>
            </a:r>
            <a:r>
              <a:rPr kumimoji="1" lang="ko-KR" altLang="en-US" sz="1800" dirty="0"/>
              <a:t> 최적화된 접근이다</a:t>
            </a:r>
            <a:endParaRPr kumimoji="1" lang="en-US" altLang="ko-Kore-KR" sz="1800" dirty="0"/>
          </a:p>
          <a:p>
            <a:pPr lvl="1"/>
            <a:endParaRPr kumimoji="1" lang="ko-Kore-KR" altLang="en-US" sz="20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763204-4548-3256-37FE-52156619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B2CE97-B883-9D50-EBDE-569C4D2BB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09C57E-3793-BF43-6988-E21FFF2ED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8168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AC8C0-6AA3-749B-6C01-A38459970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LLaMA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639677-0E80-4E1A-82F7-B68521B2A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ko-KR" dirty="0" err="1"/>
              <a:t>LLaMA</a:t>
            </a:r>
            <a:r>
              <a:rPr kumimoji="1" lang="ko-KR" altLang="en-US" dirty="0"/>
              <a:t> 의미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공개 모델로서 민간에서 </a:t>
            </a:r>
            <a:r>
              <a:rPr kumimoji="1" lang="ko-KR" altLang="en-US" dirty="0" err="1"/>
              <a:t>파인튜닝</a:t>
            </a:r>
            <a:r>
              <a:rPr kumimoji="1" lang="ko-KR" altLang="en-US" dirty="0"/>
              <a:t> 또는 추론용으로 접근 가능한 사이즈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13B</a:t>
            </a:r>
            <a:r>
              <a:rPr kumimoji="1" lang="ko-KR" altLang="en-US" dirty="0"/>
              <a:t> 모델이 </a:t>
            </a:r>
            <a:r>
              <a:rPr kumimoji="1" lang="en-US" altLang="ko-KR" dirty="0"/>
              <a:t>GPT-3 (175B,</a:t>
            </a:r>
            <a:r>
              <a:rPr kumimoji="1" lang="ko-KR" altLang="en-US" dirty="0"/>
              <a:t> </a:t>
            </a:r>
            <a:r>
              <a:rPr kumimoji="1" lang="en-US" altLang="ko-KR" dirty="0"/>
              <a:t>0.3T </a:t>
            </a:r>
            <a:r>
              <a:rPr kumimoji="1" lang="ko-KR" altLang="en-US" dirty="0"/>
              <a:t>스캔</a:t>
            </a:r>
            <a:r>
              <a:rPr kumimoji="1" lang="en-US" altLang="ko-KR" dirty="0"/>
              <a:t>) </a:t>
            </a:r>
            <a:r>
              <a:rPr kumimoji="1" lang="ko-KR" altLang="en-US" dirty="0"/>
              <a:t>성능 상회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/>
              <a:t>학습은 여전히 많은 자원 필요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65B</a:t>
            </a:r>
            <a:r>
              <a:rPr kumimoji="1" lang="ko-KR" altLang="en-US" dirty="0"/>
              <a:t> 학습</a:t>
            </a:r>
            <a:endParaRPr kumimoji="1" lang="en-US" altLang="ko-KR" dirty="0"/>
          </a:p>
          <a:p>
            <a:pPr lvl="3"/>
            <a:r>
              <a:rPr kumimoji="1" lang="en-US" altLang="ko-KR" dirty="0"/>
              <a:t>2048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A100 (80GB)</a:t>
            </a:r>
          </a:p>
          <a:p>
            <a:pPr lvl="3"/>
            <a:r>
              <a:rPr kumimoji="1" lang="en-US" altLang="ko-KR" dirty="0"/>
              <a:t>1.4T </a:t>
            </a:r>
            <a:r>
              <a:rPr kumimoji="1" lang="ko-KR" altLang="en-US" dirty="0" err="1"/>
              <a:t>스캔시</a:t>
            </a:r>
            <a:r>
              <a:rPr kumimoji="1" lang="ko-KR" altLang="en-US" dirty="0"/>
              <a:t> </a:t>
            </a:r>
            <a:r>
              <a:rPr kumimoji="1" lang="en-US" altLang="ko-KR" dirty="0"/>
              <a:t>21 </a:t>
            </a:r>
            <a:r>
              <a:rPr kumimoji="1" lang="ko-KR" altLang="en-US" dirty="0"/>
              <a:t>일 소요 </a:t>
            </a:r>
            <a:r>
              <a:rPr kumimoji="1" lang="en-US" altLang="ko-KR" dirty="0"/>
              <a:t>(</a:t>
            </a:r>
            <a:r>
              <a:rPr kumimoji="1" lang="ko-KR" altLang="en-US" dirty="0"/>
              <a:t>초당 </a:t>
            </a:r>
            <a:r>
              <a:rPr kumimoji="1" lang="en-US" altLang="ko-KR" dirty="0"/>
              <a:t>GPU </a:t>
            </a:r>
            <a:r>
              <a:rPr kumimoji="1" lang="ko-KR" altLang="en-US" dirty="0"/>
              <a:t>하나에서 </a:t>
            </a:r>
            <a:r>
              <a:rPr kumimoji="1" lang="en-US" altLang="ko-KR" dirty="0"/>
              <a:t>380</a:t>
            </a:r>
            <a:r>
              <a:rPr kumimoji="1" lang="ko-KR" altLang="en-US" dirty="0"/>
              <a:t> 토큰 스캔</a:t>
            </a:r>
            <a:r>
              <a:rPr kumimoji="1" lang="en-US" altLang="ko-KR" dirty="0"/>
              <a:t>) 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5B14BC-56D3-A169-5F1F-878DB055A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83A511-DBD1-0E42-70BE-9CA2D177F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168A35-B4EC-8A85-1EC8-1C01B3125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DDB6C36-75B9-5914-3ED1-96BC3EF10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61" y="2374264"/>
            <a:ext cx="3774419" cy="21062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52AE906-65FB-D9F4-CF35-D6B9A67EE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399030"/>
            <a:ext cx="7772400" cy="191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05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14EC7B-6018-DF52-6D29-022D665D1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Llama2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F091D9-709D-A100-48BA-DAFD23467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ore-KR" dirty="0">
                <a:hlinkClick r:id="rId2"/>
              </a:rPr>
              <a:t>https://ai.meta.com/llama/</a:t>
            </a:r>
            <a:r>
              <a:rPr kumimoji="1" lang="en" altLang="ko-Kore-KR" dirty="0"/>
              <a:t> (</a:t>
            </a:r>
            <a:r>
              <a:rPr kumimoji="1" lang="ko-KR" altLang="en-US" dirty="0"/>
              <a:t>릴리즈 </a:t>
            </a:r>
            <a:r>
              <a:rPr kumimoji="1" lang="en-US" altLang="ko-KR" dirty="0"/>
              <a:t>2023.07)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FB579E-A80F-B76C-6D68-D39657E49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1A76AB-F0D7-0B0D-36AC-FED552CD4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8EFECE-1DFE-F990-ED80-457230AC5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A6754D-F393-420F-A238-A51254053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508" y="1886015"/>
            <a:ext cx="8270630" cy="420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93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4BF1C3-A6C0-CDE3-B8F7-1CEC3FF4A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Llama2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9FED2B-CFD4-DD8D-B591-12E6366E9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762B8B-D4C7-6816-9B01-2EFBED109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359B2E-C6F8-A339-C09C-8EBDFFAC9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6FD732-23F0-383C-9462-724DF4AF1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A83DB3-9C2E-9057-C61E-B632BC3D1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392" y="1213338"/>
            <a:ext cx="8967316" cy="477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611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4BF1C3-A6C0-CDE3-B8F7-1CEC3FF4A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Llama3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9FED2B-CFD4-DD8D-B591-12E6366E9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en-US" dirty="0">
                <a:hlinkClick r:id="rId2"/>
              </a:rPr>
              <a:t>https://llama.meta.com/llama3/</a:t>
            </a:r>
            <a:r>
              <a:rPr kumimoji="1" lang="en" altLang="en-US" dirty="0"/>
              <a:t> (2024.4)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762B8B-D4C7-6816-9B01-2EFBED109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359B2E-C6F8-A339-C09C-8EBDFFAC9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6FD732-23F0-383C-9462-724DF4AF1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01D277-10F0-EA5D-4B33-980BAE914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885" y="1673158"/>
            <a:ext cx="8252689" cy="482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687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E4D3DC-C3F4-31F2-1260-9E939E346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8F580B-B1AB-8470-24A2-1C2556BE7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토큰 분류 문제 소개 </a:t>
            </a:r>
            <a:r>
              <a:rPr kumimoji="1" lang="en-US" altLang="ko-KR" dirty="0">
                <a:solidFill>
                  <a:schemeClr val="bg2">
                    <a:lumMod val="90000"/>
                  </a:schemeClr>
                </a:solidFill>
              </a:rPr>
              <a:t>(</a:t>
            </a:r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실습</a:t>
            </a:r>
            <a:r>
              <a:rPr kumimoji="1" lang="en-US" altLang="ko-KR" dirty="0">
                <a:solidFill>
                  <a:schemeClr val="bg2">
                    <a:lumMod val="90000"/>
                  </a:schemeClr>
                </a:solidFill>
              </a:rPr>
              <a:t>)</a:t>
            </a:r>
          </a:p>
          <a:p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생성형 언어 모델 </a:t>
            </a:r>
            <a:r>
              <a:rPr kumimoji="1" lang="en-US" altLang="ko-KR" dirty="0">
                <a:solidFill>
                  <a:schemeClr val="bg2">
                    <a:lumMod val="90000"/>
                  </a:schemeClr>
                </a:solidFill>
              </a:rPr>
              <a:t>(GPT-3, ChatGPT, Llama3) </a:t>
            </a:r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소개</a:t>
            </a:r>
            <a:endParaRPr kumimoji="1" lang="en-US" altLang="ko-KR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kumimoji="1" lang="ko-KR" altLang="en-US" dirty="0"/>
              <a:t>거대 모델 </a:t>
            </a:r>
            <a:r>
              <a:rPr kumimoji="1" lang="en-US" altLang="ko-KR" dirty="0"/>
              <a:t>(1B </a:t>
            </a:r>
            <a:r>
              <a:rPr kumimoji="1" lang="ko-KR" altLang="en-US" dirty="0"/>
              <a:t>이상 파라미터 수</a:t>
            </a:r>
            <a:r>
              <a:rPr kumimoji="1" lang="en-US" altLang="ko-KR" dirty="0"/>
              <a:t>)</a:t>
            </a:r>
            <a:r>
              <a:rPr kumimoji="1" lang="ko-KR" altLang="en-US" dirty="0"/>
              <a:t> 미세 튜닝을 위한 </a:t>
            </a:r>
            <a:r>
              <a:rPr kumimoji="1" lang="en-US" altLang="ko-KR" dirty="0"/>
              <a:t>PEFT </a:t>
            </a:r>
            <a:r>
              <a:rPr kumimoji="1" lang="ko-KR" altLang="en-US" dirty="0"/>
              <a:t>소개</a:t>
            </a:r>
            <a:endParaRPr kumimoji="1" lang="en-US" altLang="ko-KR" dirty="0"/>
          </a:p>
          <a:p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구글 </a:t>
            </a:r>
            <a:r>
              <a:rPr kumimoji="1" lang="en-US" altLang="ko-KR" dirty="0">
                <a:solidFill>
                  <a:schemeClr val="bg2">
                    <a:lumMod val="90000"/>
                  </a:schemeClr>
                </a:solidFill>
              </a:rPr>
              <a:t>gemma-2b </a:t>
            </a:r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모델 미세 튜닝 실습</a:t>
            </a:r>
            <a:endParaRPr kumimoji="1" lang="en-US" altLang="ko-KR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kumimoji="1" lang="en-US" altLang="ko-KR" dirty="0">
                <a:solidFill>
                  <a:schemeClr val="bg2">
                    <a:lumMod val="90000"/>
                  </a:schemeClr>
                </a:solidFill>
              </a:rPr>
              <a:t>(</a:t>
            </a:r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멀티 </a:t>
            </a:r>
            <a:r>
              <a:rPr kumimoji="1" lang="ko-KR" altLang="en-US" dirty="0" err="1">
                <a:solidFill>
                  <a:schemeClr val="bg2">
                    <a:lumMod val="90000"/>
                  </a:schemeClr>
                </a:solidFill>
              </a:rPr>
              <a:t>모달</a:t>
            </a:r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 모델 소개</a:t>
            </a:r>
            <a:r>
              <a:rPr kumimoji="1" lang="en-US" altLang="ko-KR" dirty="0">
                <a:solidFill>
                  <a:schemeClr val="bg2">
                    <a:lumMod val="90000"/>
                  </a:schemeClr>
                </a:solidFill>
              </a:rPr>
              <a:t>)</a:t>
            </a:r>
          </a:p>
          <a:p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BC75E1-2BE8-B9BD-CACE-FA6739AE8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69E019-5E35-7A1A-5AF1-ACF627623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B4BCD9-1884-9F3D-347E-DACDC0335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00353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9E13F7-3CCC-587D-DBE6-49A984929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LLM: google/gemma-2b-it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E1429A-8621-4B21-3FA1-0AD17D831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R" dirty="0">
                <a:hlinkClick r:id="rId2"/>
              </a:rPr>
              <a:t>https://ai.google.dev/gemma/docs</a:t>
            </a:r>
            <a:endParaRPr kumimoji="1" lang="en" altLang="ko-KR" dirty="0"/>
          </a:p>
          <a:p>
            <a:r>
              <a:rPr kumimoji="1" lang="ko-KR" altLang="en-US" dirty="0"/>
              <a:t>파라미터 </a:t>
            </a:r>
            <a:r>
              <a:rPr kumimoji="1" lang="ko-KR" altLang="en-US" dirty="0" err="1"/>
              <a:t>갯수</a:t>
            </a:r>
            <a:r>
              <a:rPr kumimoji="1" lang="en-US" altLang="ko-KR" dirty="0"/>
              <a:t>:</a:t>
            </a:r>
            <a:r>
              <a:rPr kumimoji="1" lang="ko-KR" altLang="en-US" dirty="0"/>
              <a:t> 약 </a:t>
            </a:r>
            <a:r>
              <a:rPr kumimoji="1" lang="en-US" altLang="ko-KR" dirty="0"/>
              <a:t>2.5B (25</a:t>
            </a:r>
            <a:r>
              <a:rPr kumimoji="1" lang="ko-KR" altLang="en-US" dirty="0" err="1"/>
              <a:t>억개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torch. float32 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로딩시</a:t>
            </a:r>
            <a:r>
              <a:rPr kumimoji="1" lang="en-US" altLang="ko-KR" dirty="0"/>
              <a:t>: </a:t>
            </a:r>
            <a:r>
              <a:rPr kumimoji="1" lang="ko-KR" altLang="en-US" dirty="0"/>
              <a:t>파라미터 수 </a:t>
            </a:r>
            <a:r>
              <a:rPr kumimoji="1" lang="en-US" altLang="ko-KR" dirty="0"/>
              <a:t>x 4 ~ 10GB</a:t>
            </a:r>
            <a:endParaRPr kumimoji="1"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E90FD2-8501-9CFA-C1A1-567A72B6A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68BAF7-68FE-CB39-77AB-E4E94D07D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FEC4A8-3DF4-EA33-C892-04AF48342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510CD52-EAC0-5B75-EC42-1ABE54CDF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923067"/>
            <a:ext cx="66929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833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F10B0EB-18D7-752B-89FC-95A0F0885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516" y="1130667"/>
            <a:ext cx="7521767" cy="527319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499342C-F8E9-79AB-1818-5B25EF1A8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LLM: google/gemma-2b-it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E9446C-62FC-037B-4304-1B99D1E1B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2400" dirty="0"/>
              <a:t>Vocab: 256K</a:t>
            </a:r>
          </a:p>
          <a:p>
            <a:r>
              <a:rPr kumimoji="1" lang="en-US" altLang="ko-KR" sz="2400" dirty="0" err="1"/>
              <a:t>Hidden_size</a:t>
            </a:r>
            <a:r>
              <a:rPr kumimoji="1" lang="en-US" altLang="ko-KR" sz="2400" dirty="0"/>
              <a:t>: 2048</a:t>
            </a:r>
          </a:p>
          <a:p>
            <a:r>
              <a:rPr kumimoji="1" lang="en-US" altLang="ko-KR" sz="2400" dirty="0" err="1"/>
              <a:t>Head_dim</a:t>
            </a:r>
            <a:r>
              <a:rPr kumimoji="1" lang="en-US" altLang="ko-KR" sz="2400" dirty="0"/>
              <a:t>: 256</a:t>
            </a:r>
          </a:p>
          <a:p>
            <a:r>
              <a:rPr kumimoji="1" lang="en-US" altLang="ko-KR" sz="2400" dirty="0" err="1"/>
              <a:t>Num_attention_heads</a:t>
            </a:r>
            <a:r>
              <a:rPr kumimoji="1" lang="en-US" altLang="ko-KR" sz="2400" dirty="0"/>
              <a:t>: 8</a:t>
            </a:r>
          </a:p>
          <a:p>
            <a:r>
              <a:rPr kumimoji="1" lang="en-US" altLang="ko-KR" sz="2400" dirty="0" err="1"/>
              <a:t>Num_hidden_layers</a:t>
            </a:r>
            <a:r>
              <a:rPr kumimoji="1" lang="en-US" altLang="ko-KR" sz="2400" dirty="0"/>
              <a:t>: 18</a:t>
            </a:r>
            <a:endParaRPr kumimoji="1" lang="ko-KR" altLang="en-US" sz="2400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6F4978-83CC-DD13-6874-5AB2D41C6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BF1758-9C30-554D-EC22-3E2AD6803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3EF4B2-7F82-5F28-DA13-F78F177CB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101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B2E028-E8CE-D9F6-7B74-272BE5A0A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개체명</a:t>
            </a:r>
            <a:r>
              <a:rPr kumimoji="1" lang="ko-KR" altLang="en-US" dirty="0"/>
              <a:t> 인식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C3D601-8ADA-B9D2-6099-D620C247C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Named Entity Recognition (NER)</a:t>
            </a:r>
          </a:p>
          <a:p>
            <a:pPr lvl="1"/>
            <a:r>
              <a:rPr kumimoji="1" lang="en-US" altLang="ko-KR" dirty="0"/>
              <a:t>IOB2 </a:t>
            </a:r>
            <a:r>
              <a:rPr kumimoji="1" lang="ko-Kore-KR" altLang="en-US" dirty="0"/>
              <a:t>포맷</a:t>
            </a:r>
            <a:endParaRPr kumimoji="1" lang="en-US" altLang="ko-Kore-KR" dirty="0"/>
          </a:p>
          <a:p>
            <a:pPr lvl="2"/>
            <a:r>
              <a:rPr kumimoji="1" lang="en-US" altLang="ko-Kore-KR" dirty="0"/>
              <a:t>LOC: </a:t>
            </a:r>
            <a:r>
              <a:rPr kumimoji="1" lang="ko-KR" altLang="en-US" dirty="0"/>
              <a:t>위치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PER: </a:t>
            </a:r>
            <a:r>
              <a:rPr kumimoji="1" lang="ko-KR" altLang="en-US" dirty="0"/>
              <a:t>사람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ORG: </a:t>
            </a:r>
            <a:r>
              <a:rPr kumimoji="1" lang="ko-KR" altLang="en-US" dirty="0"/>
              <a:t>조직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O: </a:t>
            </a:r>
            <a:r>
              <a:rPr kumimoji="1" lang="ko-KR" altLang="en-US" dirty="0" err="1"/>
              <a:t>개체명</a:t>
            </a:r>
            <a:r>
              <a:rPr kumimoji="1" lang="ko-KR" altLang="en-US" dirty="0"/>
              <a:t> 아님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B-:</a:t>
            </a:r>
            <a:r>
              <a:rPr kumimoji="1" lang="ko-KR" altLang="en-US" dirty="0"/>
              <a:t>접두사 </a:t>
            </a:r>
            <a:r>
              <a:rPr kumimoji="1" lang="en-US" altLang="ko-KR" dirty="0"/>
              <a:t>(</a:t>
            </a:r>
            <a:r>
              <a:rPr kumimoji="1" lang="ko-KR" altLang="en-US" dirty="0"/>
              <a:t>개체명의 시작</a:t>
            </a:r>
            <a:r>
              <a:rPr kumimoji="1" lang="en-US" altLang="ko-KR" dirty="0"/>
              <a:t>)</a:t>
            </a:r>
          </a:p>
          <a:p>
            <a:pPr lvl="2"/>
            <a:r>
              <a:rPr kumimoji="1" lang="en-US" altLang="ko-KR" dirty="0"/>
              <a:t>I-:</a:t>
            </a:r>
            <a:r>
              <a:rPr kumimoji="1" lang="ko-KR" altLang="en-US" dirty="0"/>
              <a:t>접두사 </a:t>
            </a:r>
            <a:r>
              <a:rPr kumimoji="1" lang="en-US" altLang="ko-KR" dirty="0"/>
              <a:t>(</a:t>
            </a:r>
            <a:r>
              <a:rPr kumimoji="1" lang="ko-KR" altLang="en-US" dirty="0"/>
              <a:t>개체명의 연속되는 토큰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ko-KR" altLang="en-US" dirty="0"/>
              <a:t>문장내 각 토큰 </a:t>
            </a:r>
            <a:r>
              <a:rPr kumimoji="1" lang="en-US" altLang="ko-KR" dirty="0"/>
              <a:t>(</a:t>
            </a:r>
            <a:r>
              <a:rPr kumimoji="1" lang="ko-KR" altLang="en-US" dirty="0"/>
              <a:t>단어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미리 정해진 레이블로 분류하는 문제</a:t>
            </a:r>
            <a:r>
              <a:rPr kumimoji="1" lang="en-US" altLang="ko-KR" dirty="0"/>
              <a:t>!!!</a:t>
            </a:r>
          </a:p>
          <a:p>
            <a:pPr lvl="2"/>
            <a:endParaRPr kumimoji="1" lang="en-US" altLang="ko-KR" dirty="0"/>
          </a:p>
          <a:p>
            <a:pPr lvl="2"/>
            <a:endParaRPr kumimoji="1" lang="en-US" altLang="ko-Kore-KR" dirty="0"/>
          </a:p>
          <a:p>
            <a:pPr lvl="2"/>
            <a:endParaRPr kumimoji="1" lang="en-US" altLang="ko-Kore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BC9CC8-E03F-E042-068C-B9460BCF9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947C0B-BFBF-6C42-1E38-F98D9CCB4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5284A6-99D8-4DA6-E77F-17A5ED1BC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27638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9E13F7-3CCC-587D-DBE6-49A984929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LLM: google/gemma-2b-it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E1429A-8621-4B21-3FA1-0AD17D831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R" dirty="0">
                <a:hlinkClick r:id="rId2"/>
              </a:rPr>
              <a:t>https://ai.google.dev/gemma/docs</a:t>
            </a:r>
            <a:endParaRPr kumimoji="1" lang="en" altLang="ko-KR" dirty="0"/>
          </a:p>
          <a:p>
            <a:r>
              <a:rPr kumimoji="1" lang="ko-KR" altLang="en-US" dirty="0"/>
              <a:t>파라미터 </a:t>
            </a:r>
            <a:r>
              <a:rPr kumimoji="1" lang="ko-KR" altLang="en-US" dirty="0" err="1"/>
              <a:t>갯수</a:t>
            </a:r>
            <a:r>
              <a:rPr kumimoji="1" lang="en-US" altLang="ko-KR" dirty="0"/>
              <a:t>:</a:t>
            </a:r>
            <a:r>
              <a:rPr kumimoji="1" lang="ko-KR" altLang="en-US" dirty="0"/>
              <a:t> 약 </a:t>
            </a:r>
            <a:r>
              <a:rPr kumimoji="1" lang="en-US" altLang="ko-KR" dirty="0"/>
              <a:t>2.5B (25</a:t>
            </a:r>
            <a:r>
              <a:rPr kumimoji="1" lang="ko-KR" altLang="en-US" dirty="0" err="1"/>
              <a:t>억개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torch.bfloat16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로딩시</a:t>
            </a:r>
            <a:r>
              <a:rPr kumimoji="1" lang="en-US" altLang="ko-KR" dirty="0"/>
              <a:t>: </a:t>
            </a:r>
            <a:r>
              <a:rPr kumimoji="1" lang="ko-KR" altLang="en-US" dirty="0"/>
              <a:t>파라미터 수 </a:t>
            </a:r>
            <a:r>
              <a:rPr kumimoji="1" lang="en-US" altLang="ko-KR" dirty="0"/>
              <a:t>x 2 ~ 5GB</a:t>
            </a:r>
            <a:endParaRPr kumimoji="1"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E90FD2-8501-9CFA-C1A1-567A72B6A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68BAF7-68FE-CB39-77AB-E4E94D07D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FEC4A8-3DF4-EA33-C892-04AF48342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766919-A00B-C014-1E2E-191BA91F8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798" y="2888762"/>
            <a:ext cx="64770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666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AA42B2-EEA3-6415-3014-662476696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LLM: google/gemma-2b-it </a:t>
            </a:r>
            <a:r>
              <a:rPr kumimoji="1" lang="ko-KR" altLang="en-US" dirty="0"/>
              <a:t>메모리요구량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86CE5A-0ADA-D994-3871-8A26F79DB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ko-KR" dirty="0"/>
              <a:t>P: number of params 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하면</a:t>
            </a:r>
            <a:endParaRPr kumimoji="1" lang="en-US" altLang="ko-KR" dirty="0"/>
          </a:p>
          <a:p>
            <a:r>
              <a:rPr kumimoji="1" lang="en-US" altLang="ko-KR" dirty="0"/>
              <a:t>mixed-precision</a:t>
            </a:r>
            <a:r>
              <a:rPr kumimoji="1" lang="ko-KR" altLang="en-US" dirty="0"/>
              <a:t> 활용 </a:t>
            </a:r>
            <a:r>
              <a:rPr kumimoji="1" lang="en-US" altLang="ko-KR" dirty="0"/>
              <a:t>(</a:t>
            </a:r>
            <a:r>
              <a:rPr kumimoji="1" lang="ko-KR" altLang="en-US" dirty="0"/>
              <a:t>일부는 </a:t>
            </a:r>
            <a:r>
              <a:rPr kumimoji="1" lang="en-US" altLang="ko-KR" dirty="0"/>
              <a:t>16bit, </a:t>
            </a:r>
            <a:r>
              <a:rPr kumimoji="1" lang="ko-KR" altLang="en-US" dirty="0"/>
              <a:t>일부는 </a:t>
            </a:r>
            <a:r>
              <a:rPr kumimoji="1" lang="en-US" altLang="ko-KR" dirty="0"/>
              <a:t>32bit) </a:t>
            </a:r>
            <a:r>
              <a:rPr kumimoji="1" lang="ko-KR" altLang="en-US" dirty="0"/>
              <a:t>시</a:t>
            </a:r>
            <a:endParaRPr kumimoji="1" lang="en-US" altLang="ko-KR" dirty="0"/>
          </a:p>
          <a:p>
            <a:r>
              <a:rPr kumimoji="1" lang="ko-KR" altLang="en-US" dirty="0"/>
              <a:t>모델 파라미터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2xP</a:t>
            </a:r>
          </a:p>
          <a:p>
            <a:r>
              <a:rPr kumimoji="1" lang="ko-KR" altLang="en-US" dirty="0" err="1"/>
              <a:t>옵티마이저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스테이트</a:t>
            </a:r>
            <a:r>
              <a:rPr kumimoji="1" lang="en-US" altLang="ko-KR" dirty="0"/>
              <a:t> (</a:t>
            </a:r>
            <a:r>
              <a:rPr kumimoji="1" lang="en-US" altLang="ko-KR" dirty="0" err="1"/>
              <a:t>AdamW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en-US" altLang="ko-KR" dirty="0"/>
              <a:t>32</a:t>
            </a:r>
            <a:r>
              <a:rPr kumimoji="1" lang="ko-KR" altLang="en-US" dirty="0"/>
              <a:t>비트 모델 파라미터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4xP</a:t>
            </a:r>
          </a:p>
          <a:p>
            <a:pPr lvl="1"/>
            <a:r>
              <a:rPr kumimoji="1" lang="ko-KR" altLang="en-US" dirty="0" err="1"/>
              <a:t>옵티마이저</a:t>
            </a:r>
            <a:r>
              <a:rPr kumimoji="1" lang="ko-KR" altLang="en-US" dirty="0"/>
              <a:t> 전용 </a:t>
            </a:r>
            <a:r>
              <a:rPr kumimoji="1" lang="en-US" altLang="ko-KR" dirty="0"/>
              <a:t>(</a:t>
            </a:r>
            <a:r>
              <a:rPr kumimoji="1" lang="ko-KR" altLang="en-US" dirty="0"/>
              <a:t>모멘텀</a:t>
            </a:r>
            <a:r>
              <a:rPr kumimoji="1" lang="en-US" altLang="ko-KR" dirty="0"/>
              <a:t>):</a:t>
            </a:r>
            <a:r>
              <a:rPr kumimoji="1" lang="ko-KR" altLang="en-US" dirty="0"/>
              <a:t> </a:t>
            </a:r>
            <a:r>
              <a:rPr kumimoji="1" lang="en-US" altLang="ko-KR" dirty="0"/>
              <a:t>4xP</a:t>
            </a:r>
          </a:p>
          <a:p>
            <a:pPr lvl="1"/>
            <a:r>
              <a:rPr kumimoji="1" lang="ko-KR" altLang="en-US" dirty="0" err="1"/>
              <a:t>옵티마이저</a:t>
            </a:r>
            <a:r>
              <a:rPr kumimoji="1" lang="ko-KR" altLang="en-US" dirty="0"/>
              <a:t> 전용 </a:t>
            </a:r>
            <a:r>
              <a:rPr kumimoji="1" lang="en-US" altLang="ko-KR" dirty="0"/>
              <a:t>(</a:t>
            </a:r>
            <a:r>
              <a:rPr kumimoji="1" lang="ko-KR" altLang="en-US" dirty="0"/>
              <a:t>분산</a:t>
            </a:r>
            <a:r>
              <a:rPr kumimoji="1" lang="en-US" altLang="ko-KR" dirty="0"/>
              <a:t>):</a:t>
            </a:r>
            <a:r>
              <a:rPr kumimoji="1" lang="ko-KR" altLang="en-US" dirty="0"/>
              <a:t> </a:t>
            </a:r>
            <a:r>
              <a:rPr kumimoji="1" lang="en-US" altLang="ko-KR" dirty="0"/>
              <a:t>4xP</a:t>
            </a:r>
          </a:p>
          <a:p>
            <a:r>
              <a:rPr kumimoji="1" lang="ko-KR" altLang="en-US" dirty="0" err="1"/>
              <a:t>그래디언트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2xP</a:t>
            </a:r>
          </a:p>
          <a:p>
            <a:r>
              <a:rPr kumimoji="1" lang="ko-KR" altLang="en-US" dirty="0" err="1"/>
              <a:t>액티베이션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배치 마다 활성화 및 중간 계산 결과들</a:t>
            </a:r>
            <a:r>
              <a:rPr kumimoji="1" lang="en-US" altLang="ko-KR" dirty="0"/>
              <a:t>):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 수</a:t>
            </a:r>
            <a:r>
              <a:rPr kumimoji="1" lang="en-US" altLang="ko-KR" dirty="0"/>
              <a:t> GB</a:t>
            </a:r>
          </a:p>
          <a:p>
            <a:r>
              <a:rPr kumimoji="1" lang="en-US" altLang="ko-KR" dirty="0"/>
              <a:t>18x2G + </a:t>
            </a:r>
            <a:r>
              <a:rPr kumimoji="1" lang="ko-KR" altLang="en-US" dirty="0"/>
              <a:t>수 </a:t>
            </a:r>
            <a:r>
              <a:rPr kumimoji="1" lang="en-US" altLang="ko-KR" dirty="0"/>
              <a:t>GB ~ </a:t>
            </a:r>
            <a:r>
              <a:rPr kumimoji="1" lang="en-US" altLang="ko-KR" dirty="0">
                <a:solidFill>
                  <a:srgbClr val="FF0000"/>
                </a:solidFill>
              </a:rPr>
              <a:t>40GB</a:t>
            </a:r>
          </a:p>
          <a:p>
            <a:r>
              <a:rPr kumimoji="1" lang="ko-KR" altLang="en-US" u="sng" dirty="0"/>
              <a:t>상용 </a:t>
            </a:r>
            <a:r>
              <a:rPr kumimoji="1" lang="en-US" altLang="ko-KR" u="sng" dirty="0"/>
              <a:t>GPU</a:t>
            </a:r>
            <a:r>
              <a:rPr kumimoji="1" lang="ko-KR" altLang="en-US" u="sng" dirty="0"/>
              <a:t> 에서 훈련 불가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4DEFC8-12EF-E808-38EB-D87D3BEEC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DEFC5F-B5C5-C42E-A301-19DAAFB66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17882D-2060-5E4A-DBE0-F6E50B58A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78043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FC7F50-CE19-8874-4227-875C34F15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해결책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PEFT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2B1C7D-3E7F-69CF-5BE6-C49D72BFA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R" dirty="0">
                <a:hlinkClick r:id="rId2"/>
              </a:rPr>
              <a:t>https://huggingface.co/docs/peft/index</a:t>
            </a:r>
            <a:endParaRPr kumimoji="1" lang="en" altLang="ko-KR" dirty="0"/>
          </a:p>
          <a:p>
            <a:r>
              <a:rPr kumimoji="1" lang="en-US" altLang="ko-KR" dirty="0"/>
              <a:t>Parameter-Efficient Fine-Tuning (PEFT)</a:t>
            </a:r>
          </a:p>
          <a:p>
            <a:pPr lvl="1"/>
            <a:r>
              <a:rPr kumimoji="1" lang="ko-KR" altLang="en-US" dirty="0"/>
              <a:t>양자화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LoRA</a:t>
            </a:r>
            <a:r>
              <a:rPr kumimoji="1" lang="en-US" altLang="ko-KR" dirty="0"/>
              <a:t> </a:t>
            </a:r>
            <a:r>
              <a:rPr kumimoji="1" lang="ko-KR" altLang="en-US" dirty="0"/>
              <a:t>어댑터</a:t>
            </a:r>
            <a:endParaRPr kumimoji="1" lang="en-US" altLang="ko-KR" dirty="0"/>
          </a:p>
          <a:p>
            <a:r>
              <a:rPr kumimoji="1" lang="en-US" altLang="ko-KR" dirty="0"/>
              <a:t>INT8 (8bit)</a:t>
            </a:r>
            <a:r>
              <a:rPr kumimoji="1" lang="ko-KR" altLang="en-US" dirty="0"/>
              <a:t> 또는</a:t>
            </a:r>
            <a:r>
              <a:rPr kumimoji="1" lang="en-US" altLang="ko-KR" dirty="0"/>
              <a:t> INT4 (4bit) </a:t>
            </a:r>
            <a:r>
              <a:rPr kumimoji="1" lang="ko-KR" altLang="en-US" dirty="0"/>
              <a:t>양자화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모델 로딩에 필요한 메모리 감소</a:t>
            </a:r>
            <a:endParaRPr kumimoji="1" lang="en-US" altLang="ko-KR" dirty="0"/>
          </a:p>
          <a:p>
            <a:r>
              <a:rPr kumimoji="1" lang="en-US" altLang="ko-KR" dirty="0" err="1"/>
              <a:t>LoRA</a:t>
            </a:r>
            <a:r>
              <a:rPr kumimoji="1" lang="en-US" altLang="ko-KR" dirty="0"/>
              <a:t> </a:t>
            </a:r>
            <a:r>
              <a:rPr kumimoji="1" lang="ko-KR" altLang="en-US" dirty="0"/>
              <a:t>어댑터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모델 파라미터 고정 </a:t>
            </a:r>
            <a:r>
              <a:rPr kumimoji="1" lang="en-US" altLang="ko-KR" dirty="0"/>
              <a:t>(freeze!!!)</a:t>
            </a:r>
          </a:p>
          <a:p>
            <a:pPr lvl="1"/>
            <a:r>
              <a:rPr kumimoji="1" lang="ko-KR" altLang="en-US" dirty="0"/>
              <a:t>지정된 선형 레이어에 어댑터 부착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미세 튜닝은 전체 모델 대비 극히 작은 비중인 어댑터 파라미터를 학습</a:t>
            </a:r>
            <a:endParaRPr kumimoji="1" lang="en-US" altLang="ko-KR" dirty="0"/>
          </a:p>
          <a:p>
            <a:r>
              <a:rPr kumimoji="1" lang="ko-KR" altLang="en-US" dirty="0"/>
              <a:t>비로소 사용 </a:t>
            </a:r>
            <a:r>
              <a:rPr kumimoji="1" lang="en-US" altLang="ko-KR" dirty="0"/>
              <a:t>GPU (16~24GB</a:t>
            </a:r>
            <a:r>
              <a:rPr kumimoji="1" lang="ko-KR" altLang="en-US" dirty="0"/>
              <a:t> 메모리</a:t>
            </a:r>
            <a:r>
              <a:rPr kumimoji="1" lang="en-US" altLang="ko-KR" dirty="0"/>
              <a:t>)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~8B </a:t>
            </a:r>
            <a:r>
              <a:rPr kumimoji="1" lang="ko-KR" altLang="en-US" dirty="0"/>
              <a:t>규모의 모델을 </a:t>
            </a:r>
            <a:r>
              <a:rPr kumimoji="1" lang="ko-KR" altLang="en-US" dirty="0" err="1"/>
              <a:t>미세튜닝할</a:t>
            </a:r>
            <a:r>
              <a:rPr kumimoji="1" lang="ko-KR" altLang="en-US" dirty="0"/>
              <a:t> 수 있게 됨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BA1616-8550-85C4-98EA-35EA7912F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703E5B-F7A8-FE80-2BBE-594974BF1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4D105E-9688-CA10-6914-ADACC69C3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08140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FC7F50-CE19-8874-4227-875C34F15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해결책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PEFT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2B1C7D-3E7F-69CF-5BE6-C49D72BFA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R" dirty="0">
                <a:hlinkClick r:id="rId2"/>
              </a:rPr>
              <a:t>https://huggingface.co/docs/peft/index</a:t>
            </a:r>
            <a:endParaRPr kumimoji="1" lang="en" altLang="ko-KR" dirty="0"/>
          </a:p>
          <a:p>
            <a:r>
              <a:rPr kumimoji="1" lang="en-US" altLang="ko-KR" dirty="0"/>
              <a:t>Parameter-Efficient Fine-Tuning (PEFT)</a:t>
            </a:r>
          </a:p>
          <a:p>
            <a:pPr lvl="1"/>
            <a:r>
              <a:rPr kumimoji="1" lang="ko-KR" altLang="en-US" dirty="0"/>
              <a:t>양자화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LoRA</a:t>
            </a:r>
            <a:r>
              <a:rPr kumimoji="1" lang="en-US" altLang="ko-KR" dirty="0"/>
              <a:t> </a:t>
            </a:r>
            <a:r>
              <a:rPr kumimoji="1" lang="ko-KR" altLang="en-US" dirty="0"/>
              <a:t>어댑터</a:t>
            </a:r>
            <a:endParaRPr kumimoji="1" lang="en-US" altLang="ko-KR" dirty="0"/>
          </a:p>
          <a:p>
            <a:r>
              <a:rPr kumimoji="1" lang="en-US" altLang="ko-KR" dirty="0"/>
              <a:t>INT8 (8bit)</a:t>
            </a:r>
            <a:r>
              <a:rPr kumimoji="1" lang="ko-KR" altLang="en-US" dirty="0"/>
              <a:t> 또는</a:t>
            </a:r>
            <a:r>
              <a:rPr kumimoji="1" lang="en-US" altLang="ko-KR" dirty="0"/>
              <a:t> INT4 (4bit) </a:t>
            </a:r>
            <a:r>
              <a:rPr kumimoji="1" lang="ko-KR" altLang="en-US" dirty="0"/>
              <a:t>양자화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모델 로딩에 필요한 메모리 감소</a:t>
            </a:r>
            <a:endParaRPr kumimoji="1" lang="en-US" altLang="ko-KR" dirty="0"/>
          </a:p>
          <a:p>
            <a:r>
              <a:rPr kumimoji="1" lang="en-US" altLang="ko-KR" dirty="0" err="1"/>
              <a:t>LoRA</a:t>
            </a:r>
            <a:r>
              <a:rPr kumimoji="1" lang="en-US" altLang="ko-KR" dirty="0"/>
              <a:t> </a:t>
            </a:r>
            <a:r>
              <a:rPr kumimoji="1" lang="ko-KR" altLang="en-US" dirty="0"/>
              <a:t>어댑터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모델 파라미터 고정 </a:t>
            </a:r>
            <a:r>
              <a:rPr kumimoji="1" lang="en-US" altLang="ko-KR" dirty="0"/>
              <a:t>(freeze!!!)</a:t>
            </a:r>
          </a:p>
          <a:p>
            <a:pPr lvl="1"/>
            <a:r>
              <a:rPr kumimoji="1" lang="ko-KR" altLang="en-US" dirty="0"/>
              <a:t>지정된 선형 레이어에 어댑터 부착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미세 튜닝은 전체 모델 대비 극히 작은 비중인 어댑터 파라미터를 학습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BA1616-8550-85C4-98EA-35EA7912F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703E5B-F7A8-FE80-2BBE-594974BF1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4D105E-9688-CA10-6914-ADACC69C3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34693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9E13F7-3CCC-587D-DBE6-49A984929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PEFT: </a:t>
            </a:r>
            <a:r>
              <a:rPr kumimoji="1" lang="ko-KR" altLang="en-US" dirty="0"/>
              <a:t>양자화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E1429A-8621-4B21-3FA1-0AD17D831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R" dirty="0">
                <a:hlinkClick r:id="rId2"/>
              </a:rPr>
              <a:t>https://ai.google.dev/gemma/docs</a:t>
            </a:r>
            <a:endParaRPr kumimoji="1" lang="en" altLang="ko-KR" dirty="0"/>
          </a:p>
          <a:p>
            <a:r>
              <a:rPr kumimoji="1" lang="ko-KR" altLang="en-US" dirty="0"/>
              <a:t>파라미터 </a:t>
            </a:r>
            <a:r>
              <a:rPr kumimoji="1" lang="ko-KR" altLang="en-US" dirty="0" err="1"/>
              <a:t>갯수</a:t>
            </a:r>
            <a:r>
              <a:rPr kumimoji="1" lang="en-US" altLang="ko-KR" dirty="0"/>
              <a:t>:</a:t>
            </a:r>
            <a:r>
              <a:rPr kumimoji="1" lang="ko-KR" altLang="en-US" dirty="0"/>
              <a:t> 약 </a:t>
            </a:r>
            <a:r>
              <a:rPr kumimoji="1" lang="en-US" altLang="ko-KR" dirty="0"/>
              <a:t>2.5B (25</a:t>
            </a:r>
            <a:r>
              <a:rPr kumimoji="1" lang="ko-KR" altLang="en-US" dirty="0" err="1"/>
              <a:t>억개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INT8 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로딩시</a:t>
            </a:r>
            <a:r>
              <a:rPr kumimoji="1" lang="en-US" altLang="ko-KR" dirty="0"/>
              <a:t>: </a:t>
            </a:r>
            <a:r>
              <a:rPr kumimoji="1" lang="ko-KR" altLang="en-US" dirty="0"/>
              <a:t>약 </a:t>
            </a:r>
            <a:r>
              <a:rPr kumimoji="1" lang="en-US" altLang="ko-KR" dirty="0"/>
              <a:t>3GB</a:t>
            </a:r>
          </a:p>
          <a:p>
            <a:pPr lvl="1"/>
            <a:r>
              <a:rPr kumimoji="1" lang="en-US" altLang="ko-KR" dirty="0"/>
              <a:t>Linear </a:t>
            </a:r>
            <a:r>
              <a:rPr kumimoji="1" lang="ko-KR" altLang="en-US" dirty="0"/>
              <a:t>층을 </a:t>
            </a:r>
            <a:r>
              <a:rPr kumimoji="1" lang="en-US" altLang="ko-KR" b="1" dirty="0"/>
              <a:t>Linear8bitLt</a:t>
            </a:r>
            <a:r>
              <a:rPr kumimoji="1" lang="ko-KR" altLang="en-US" dirty="0"/>
              <a:t>로 교체 </a:t>
            </a:r>
            <a:r>
              <a:rPr kumimoji="1" lang="en-US" altLang="ko-KR" dirty="0"/>
              <a:t>(Lt: Linear Transformed)</a:t>
            </a:r>
          </a:p>
          <a:p>
            <a:pPr lvl="2"/>
            <a:r>
              <a:rPr kumimoji="1" lang="ko-KR" altLang="en-US" dirty="0"/>
              <a:t>행렬의 대부분은 </a:t>
            </a:r>
            <a:r>
              <a:rPr kumimoji="1" lang="en-US" altLang="ko-KR" dirty="0"/>
              <a:t>8bit</a:t>
            </a:r>
            <a:r>
              <a:rPr kumimoji="1" lang="ko-KR" altLang="en-US" dirty="0"/>
              <a:t> 양자화된 값으로 </a:t>
            </a:r>
            <a:r>
              <a:rPr kumimoji="1" lang="en-US" altLang="ko-KR" dirty="0"/>
              <a:t>(</a:t>
            </a:r>
            <a:r>
              <a:rPr kumimoji="1" lang="ko-KR" altLang="en-US" dirty="0"/>
              <a:t>일부는 </a:t>
            </a:r>
            <a:r>
              <a:rPr kumimoji="1" lang="en-US" altLang="ko-KR" dirty="0"/>
              <a:t>16bit </a:t>
            </a:r>
            <a:r>
              <a:rPr kumimoji="1" lang="ko-KR" altLang="en-US" dirty="0"/>
              <a:t>실수로</a:t>
            </a:r>
            <a:r>
              <a:rPr kumimoji="1" lang="en-US" altLang="ko-KR" dirty="0"/>
              <a:t>)</a:t>
            </a:r>
            <a:r>
              <a:rPr kumimoji="1" lang="ko-KR" altLang="en-US" dirty="0"/>
              <a:t> 표현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E90FD2-8501-9CFA-C1A1-567A72B6A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68BAF7-68FE-CB39-77AB-E4E94D07D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FEC4A8-3DF4-EA33-C892-04AF48342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2F753E-D127-BDCE-2F7C-3C9FB0F65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800" y="3498057"/>
            <a:ext cx="66548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958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8B8341-1518-7D1B-F9D5-FDDA70052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PEFT: </a:t>
            </a:r>
            <a:r>
              <a:rPr kumimoji="1" lang="ko-KR" altLang="en-US" dirty="0"/>
              <a:t>양자화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B9BC78-CE99-0847-7372-59C55F6CD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FB94F4-0D5B-BD0C-0816-081ECC909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1CB0AB-D36C-46C8-68DE-801775E3F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2E5D57-C5DC-D533-01C8-6F8A35DFD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7500B37-2742-D4D3-7460-D8E6BC233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54" y="1750863"/>
            <a:ext cx="5131264" cy="35973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714481-C23E-E55B-F6E4-A0C83FEEE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424" y="1423044"/>
            <a:ext cx="6468352" cy="422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946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9E13F7-3CCC-587D-DBE6-49A984929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PEFT: </a:t>
            </a:r>
            <a:r>
              <a:rPr kumimoji="1" lang="ko-KR" altLang="en-US" dirty="0"/>
              <a:t>양자화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E1429A-8621-4B21-3FA1-0AD17D831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R" dirty="0">
                <a:hlinkClick r:id="rId2"/>
              </a:rPr>
              <a:t>https://ai.google.dev/gemma/docs</a:t>
            </a:r>
            <a:endParaRPr kumimoji="1" lang="en" altLang="ko-KR" dirty="0"/>
          </a:p>
          <a:p>
            <a:r>
              <a:rPr kumimoji="1" lang="ko-KR" altLang="en-US" dirty="0"/>
              <a:t>파라미터 </a:t>
            </a:r>
            <a:r>
              <a:rPr kumimoji="1" lang="ko-KR" altLang="en-US" dirty="0" err="1"/>
              <a:t>갯수</a:t>
            </a:r>
            <a:r>
              <a:rPr kumimoji="1" lang="en-US" altLang="ko-KR" dirty="0"/>
              <a:t>:</a:t>
            </a:r>
            <a:r>
              <a:rPr kumimoji="1" lang="ko-KR" altLang="en-US" dirty="0"/>
              <a:t> 약 </a:t>
            </a:r>
            <a:r>
              <a:rPr kumimoji="1" lang="en-US" altLang="ko-KR" dirty="0"/>
              <a:t>2.5B (25</a:t>
            </a:r>
            <a:r>
              <a:rPr kumimoji="1" lang="ko-KR" altLang="en-US" dirty="0" err="1"/>
              <a:t>억개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INT4 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로딩시</a:t>
            </a:r>
            <a:r>
              <a:rPr kumimoji="1" lang="en-US" altLang="ko-KR" dirty="0"/>
              <a:t>: </a:t>
            </a:r>
            <a:r>
              <a:rPr kumimoji="1" lang="ko-KR" altLang="en-US" dirty="0"/>
              <a:t>약 </a:t>
            </a:r>
            <a:r>
              <a:rPr kumimoji="1" lang="en-US" altLang="ko-KR" dirty="0"/>
              <a:t>2.2GB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E90FD2-8501-9CFA-C1A1-567A72B6A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68BAF7-68FE-CB39-77AB-E4E94D07D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FEC4A8-3DF4-EA33-C892-04AF48342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4AEA70-2075-00CB-172A-4AB771F35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00" y="2812562"/>
            <a:ext cx="66675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130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843746-C050-BAA5-AEFB-611546644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PEFT: </a:t>
            </a:r>
            <a:r>
              <a:rPr kumimoji="1" lang="ko-KR" altLang="en-US" dirty="0"/>
              <a:t>양자화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2142EC-25E3-4491-8C66-0C80D0F26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B1AF61-26D3-1391-36FD-839C458DE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243EC4-6B52-02A4-A9B2-C452B6242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5C2FDF-6E78-EAF8-C1EA-FCF560BA4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D9A196-CB19-E67D-84BE-19AD969E5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551" y="1528359"/>
            <a:ext cx="6583449" cy="40423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3C8CE3-5DCB-A2D2-ADF6-EB3471AA8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54" y="1750863"/>
            <a:ext cx="5131264" cy="359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3119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5A503B-7360-CDEF-BF22-6059CE73A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양자화</a:t>
            </a:r>
            <a:r>
              <a:rPr kumimoji="1" lang="ko-KR" altLang="en-US" dirty="0"/>
              <a:t> </a:t>
            </a:r>
            <a:r>
              <a:rPr kumimoji="1" lang="en-US" altLang="ko-KR" dirty="0"/>
              <a:t>(Quantization)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323E62-9480-C2CA-B8B3-5098B6171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기본 아이디어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A117C9-9CDC-3D12-515D-BB4E599E3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1A8A8A-D1FB-378F-D1E4-B3CF09C3A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CAE788-0CEA-0164-DC1A-EEF39269A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DF5BD20-434C-99AA-171A-F68C1EC99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402" y="1749009"/>
            <a:ext cx="7397198" cy="396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095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B2B831-EEE1-FCBD-C0B6-1EBE0F49A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PEFT: </a:t>
            </a:r>
            <a:r>
              <a:rPr kumimoji="1" lang="en-US" altLang="en-US" dirty="0" err="1"/>
              <a:t>LoRA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6AD4DF-F379-86C4-7CF3-277A3CC8F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ore-KR" dirty="0" err="1"/>
              <a:t>LoRA</a:t>
            </a:r>
            <a:endParaRPr kumimoji="1" lang="en-US" altLang="ko-Kore-KR" dirty="0"/>
          </a:p>
          <a:p>
            <a:pPr lvl="1"/>
            <a:r>
              <a:rPr kumimoji="1" lang="en-US" altLang="ko-KR" dirty="0"/>
              <a:t>Edward J. Hu et al., </a:t>
            </a:r>
            <a:r>
              <a:rPr kumimoji="1" lang="en-US" altLang="ko-KR" dirty="0" err="1"/>
              <a:t>LoRA</a:t>
            </a:r>
            <a:r>
              <a:rPr kumimoji="1" lang="en-US" altLang="ko-KR" dirty="0"/>
              <a:t>: Low-Rank Adaptation of Large Language Models, 2021</a:t>
            </a:r>
          </a:p>
          <a:p>
            <a:pPr lvl="1"/>
            <a:r>
              <a:rPr kumimoji="1" lang="ko-KR" altLang="en-US" dirty="0" err="1"/>
              <a:t>미세튜닝시</a:t>
            </a:r>
            <a:r>
              <a:rPr kumimoji="1" lang="en-US" altLang="ko-KR" dirty="0"/>
              <a:t> </a:t>
            </a:r>
            <a:r>
              <a:rPr kumimoji="1" lang="ko-KR" altLang="en-US" dirty="0"/>
              <a:t>사전학습 모델의 레이어 대부분 고정하고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일부 </a:t>
            </a:r>
            <a:r>
              <a:rPr kumimoji="1" lang="ko-KR" altLang="en-US" dirty="0" err="1"/>
              <a:t>어텐션</a:t>
            </a:r>
            <a:r>
              <a:rPr kumimoji="1" lang="ko-KR" altLang="en-US" dirty="0"/>
              <a:t> 레이어의 가중치 행렬만 낮은 랭크의 행렬 분해로 표현 후 이를 학습 </a:t>
            </a:r>
            <a:r>
              <a:rPr kumimoji="1" lang="en-US" altLang="ko-KR" dirty="0"/>
              <a:t>(</a:t>
            </a:r>
            <a:r>
              <a:rPr kumimoji="1" lang="ko-KR" altLang="en-US" dirty="0"/>
              <a:t>원래 모델 대비 </a:t>
            </a:r>
            <a:r>
              <a:rPr kumimoji="1" lang="en-US" altLang="ko-KR" dirty="0"/>
              <a:t>1%</a:t>
            </a:r>
            <a:r>
              <a:rPr kumimoji="1" lang="ko-KR" altLang="en-US" dirty="0"/>
              <a:t> 미만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endParaRPr kumimoji="1" lang="en-US" altLang="ko-Kore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4672F4-7C8C-E21B-E517-DD7C73D03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106CD0-937E-99DC-AADD-6C3951398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8F65C9-F126-EFCD-9135-3F06D2684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66649C-2092-D82F-3E0F-218985FA3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957" y="3429000"/>
            <a:ext cx="7818782" cy="333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12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443A21-9630-7116-C52C-64C983B5F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트랜스포머</a:t>
            </a:r>
            <a:r>
              <a:rPr kumimoji="1" lang="en-US" altLang="ko-KR" dirty="0"/>
              <a:t>: </a:t>
            </a:r>
            <a:r>
              <a:rPr kumimoji="1" lang="ko-KR" altLang="en-US" dirty="0"/>
              <a:t>시퀀스 분류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FE494A-8037-2342-E2B1-226CC4638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223F75-A19D-22D9-5D20-6DF8D3797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D1F982-316F-33FA-D309-B95F4A472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4B4185-3122-D837-0F51-C18DC33D1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1026" name="Picture 2" descr="Architecture of a transformer encoder for classification.">
            <a:extLst>
              <a:ext uri="{FF2B5EF4-FFF2-40B4-BE49-F238E27FC236}">
                <a16:creationId xmlns:a16="http://schemas.microsoft.com/office/drawing/2014/main" id="{0072AF59-A136-D6C4-7E4A-3CD935E06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891" y="1015111"/>
            <a:ext cx="7765908" cy="536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3210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D75495-01EC-B40E-476B-BED39874B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PEFT: </a:t>
            </a:r>
            <a:r>
              <a:rPr kumimoji="1" lang="en-US" altLang="ko-KR" dirty="0" err="1"/>
              <a:t>LoRA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8F9593-B92E-FC5A-4A9C-274369047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어댑터 설정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700286-CCB6-4C6B-17E5-5FF9BB029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1DEB56-BFDD-F130-E04D-56BE12542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2A69BC-80EF-C514-A44A-120C8CE2E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90EFE5-C5F8-BFA7-857D-46284AB3B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19" y="1764260"/>
            <a:ext cx="3780166" cy="35094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3DE5203-D7C9-18CC-3A68-5CEC3A448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292" y="1497843"/>
            <a:ext cx="7157215" cy="439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5153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D75495-01EC-B40E-476B-BED39874B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PEFT: </a:t>
            </a:r>
            <a:r>
              <a:rPr kumimoji="1" lang="en-US" altLang="ko-KR" dirty="0" err="1"/>
              <a:t>LoRA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8F9593-B92E-FC5A-4A9C-274369047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어댑터 적용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700286-CCB6-4C6B-17E5-5FF9BB029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1DEB56-BFDD-F130-E04D-56BE12542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2A69BC-80EF-C514-A44A-120C8CE2E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9261F5-D9E1-1889-F191-2A4E56A06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076" y="1213338"/>
            <a:ext cx="7524857" cy="10822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187BD45-1D03-19CA-A0FC-E58CC37CA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484" y="2295610"/>
            <a:ext cx="8965018" cy="450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5528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D75495-01EC-B40E-476B-BED39874B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PEFT: </a:t>
            </a:r>
            <a:r>
              <a:rPr kumimoji="1" lang="en-US" altLang="ko-KR" dirty="0" err="1"/>
              <a:t>LoRA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8F9593-B92E-FC5A-4A9C-274369047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원본</a:t>
            </a:r>
            <a:r>
              <a:rPr kumimoji="1" lang="en-US" altLang="ko-KR" dirty="0"/>
              <a:t> </a:t>
            </a:r>
            <a:r>
              <a:rPr kumimoji="1" lang="ko-KR" altLang="en-US" dirty="0"/>
              <a:t>파라미터</a:t>
            </a:r>
            <a:r>
              <a:rPr kumimoji="1" lang="en-US" altLang="ko-KR" dirty="0"/>
              <a:t> </a:t>
            </a:r>
            <a:r>
              <a:rPr kumimoji="1" lang="ko-KR" altLang="en-US" dirty="0"/>
              <a:t>행렬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2048x2048</a:t>
            </a:r>
            <a:r>
              <a:rPr kumimoji="1" lang="ko-KR" altLang="en-US" dirty="0"/>
              <a:t> </a:t>
            </a:r>
            <a:r>
              <a:rPr kumimoji="1" lang="en-US" altLang="ko-KR" dirty="0"/>
              <a:t>=</a:t>
            </a:r>
            <a:r>
              <a:rPr kumimoji="1" lang="ko-KR" altLang="en-US" dirty="0"/>
              <a:t> </a:t>
            </a:r>
            <a:r>
              <a:rPr kumimoji="1" lang="en-US" altLang="ko-KR" dirty="0"/>
              <a:t>4M (</a:t>
            </a:r>
            <a:r>
              <a:rPr kumimoji="1" lang="ko-KR" altLang="en-US" dirty="0"/>
              <a:t>고정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어댑터 행렬</a:t>
            </a:r>
            <a:r>
              <a:rPr kumimoji="1" lang="en-US" altLang="ko-KR" dirty="0"/>
              <a:t> A: 2048x8, B: 2048x8 ~ 32K (</a:t>
            </a:r>
            <a:r>
              <a:rPr kumimoji="1" lang="ko-KR" altLang="en-US" dirty="0"/>
              <a:t>학습 파라미터</a:t>
            </a:r>
            <a:r>
              <a:rPr kumimoji="1" lang="en-US" altLang="ko-KR" dirty="0"/>
              <a:t>)</a:t>
            </a:r>
          </a:p>
          <a:p>
            <a:r>
              <a:rPr kumimoji="1" lang="ko-KR" altLang="en-US" dirty="0"/>
              <a:t>약 </a:t>
            </a:r>
            <a:r>
              <a:rPr kumimoji="1" lang="en-US" altLang="ko-KR" dirty="0"/>
              <a:t>0.8%</a:t>
            </a:r>
            <a:endParaRPr kumimoji="1"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700286-CCB6-4C6B-17E5-5FF9BB029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1DEB56-BFDD-F130-E04D-56BE12542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2A69BC-80EF-C514-A44A-120C8CE2E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9C19A6-A662-4AEB-13FC-C5714C9BF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828" y="1213338"/>
            <a:ext cx="8837428" cy="340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022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1CC64-3979-9607-A6D9-280DE7049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PEFT: </a:t>
            </a:r>
            <a:r>
              <a:rPr kumimoji="1" lang="ko-KR" altLang="en-US" dirty="0" err="1"/>
              <a:t>미세튜닝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35B14C-CA45-AAAA-D17D-C409A0970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INT8 + </a:t>
            </a:r>
            <a:r>
              <a:rPr kumimoji="1" lang="en-US" altLang="ko-KR" dirty="0" err="1"/>
              <a:t>LoRA</a:t>
            </a:r>
            <a:r>
              <a:rPr kumimoji="1" lang="en-US" altLang="ko-KR" dirty="0"/>
              <a:t> (</a:t>
            </a:r>
            <a:r>
              <a:rPr kumimoji="1" lang="ko-KR" altLang="en-US" dirty="0"/>
              <a:t>또는 </a:t>
            </a:r>
            <a:r>
              <a:rPr kumimoji="1" lang="en-US" altLang="ko-KR" dirty="0"/>
              <a:t>INT4 + </a:t>
            </a:r>
            <a:r>
              <a:rPr kumimoji="1" lang="en-US" altLang="ko-KR" dirty="0" err="1"/>
              <a:t>LoRA</a:t>
            </a:r>
            <a:r>
              <a:rPr kumimoji="1" lang="en-US" altLang="ko-KR" dirty="0"/>
              <a:t>) </a:t>
            </a:r>
            <a:r>
              <a:rPr kumimoji="1" lang="ko-KR" altLang="en-US" dirty="0"/>
              <a:t>로 미세 튜닝 가능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7B, 13B </a:t>
            </a:r>
            <a:r>
              <a:rPr kumimoji="1" lang="ko-KR" altLang="en-US" dirty="0"/>
              <a:t>모델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GPU 24GB </a:t>
            </a:r>
            <a:r>
              <a:rPr kumimoji="1" lang="ko-KR" altLang="en-US" dirty="0"/>
              <a:t>에서 </a:t>
            </a:r>
            <a:r>
              <a:rPr kumimoji="1" lang="ko-KR" altLang="en-US" dirty="0" err="1"/>
              <a:t>미세튜닝</a:t>
            </a:r>
            <a:r>
              <a:rPr kumimoji="1" lang="ko-KR" altLang="en-US" dirty="0"/>
              <a:t> 가능</a:t>
            </a:r>
            <a:endParaRPr kumimoji="1" lang="en-US" altLang="ko-KR" dirty="0"/>
          </a:p>
          <a:p>
            <a:pPr lvl="3"/>
            <a:r>
              <a:rPr kumimoji="1" lang="en-US" altLang="ko-KR" dirty="0"/>
              <a:t>RTX-4090 (24GB)</a:t>
            </a:r>
            <a:r>
              <a:rPr kumimoji="1" lang="ko-KR" altLang="en-US" dirty="0"/>
              <a:t> 등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7B (13B) </a:t>
            </a:r>
            <a:r>
              <a:rPr kumimoji="1" lang="ko-KR" altLang="en-US" dirty="0"/>
              <a:t>모델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GPU 16GB</a:t>
            </a:r>
            <a:r>
              <a:rPr kumimoji="1" lang="ko-KR" altLang="en-US" dirty="0"/>
              <a:t> 에서 </a:t>
            </a:r>
            <a:r>
              <a:rPr kumimoji="1" lang="ko-KR" altLang="en-US" dirty="0" err="1"/>
              <a:t>미세튜닝</a:t>
            </a:r>
            <a:r>
              <a:rPr kumimoji="1" lang="ko-KR" altLang="en-US" dirty="0"/>
              <a:t> 가능</a:t>
            </a:r>
            <a:endParaRPr kumimoji="1" lang="en-US" altLang="ko-KR" dirty="0"/>
          </a:p>
          <a:p>
            <a:pPr lvl="3"/>
            <a:r>
              <a:rPr kumimoji="1" lang="en-US" altLang="ko-KR" dirty="0"/>
              <a:t>T4</a:t>
            </a:r>
            <a:r>
              <a:rPr kumimoji="1" lang="ko-KR" altLang="en-US" dirty="0"/>
              <a:t> </a:t>
            </a:r>
            <a:r>
              <a:rPr kumimoji="1" lang="en-US" altLang="ko-KR" dirty="0"/>
              <a:t>(16GB)</a:t>
            </a:r>
            <a:r>
              <a:rPr kumimoji="1" lang="ko-KR" altLang="en-US" dirty="0"/>
              <a:t> 등</a:t>
            </a:r>
            <a:endParaRPr kumimoji="1" lang="en-US" altLang="ko-KR" dirty="0"/>
          </a:p>
          <a:p>
            <a:r>
              <a:rPr kumimoji="1" lang="ko-KR" altLang="en-US" dirty="0"/>
              <a:t>학습</a:t>
            </a:r>
            <a:endParaRPr kumimoji="1" lang="en-US" altLang="ko-KR" dirty="0"/>
          </a:p>
          <a:p>
            <a:pPr lvl="1"/>
            <a:r>
              <a:rPr kumimoji="1" lang="en-US" altLang="ko-KR" dirty="0" err="1"/>
              <a:t>trainer.train</a:t>
            </a:r>
            <a:r>
              <a:rPr kumimoji="1" lang="en-US" altLang="ko-KR" dirty="0"/>
              <a:t>()</a:t>
            </a:r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085077-8EFD-A167-DF59-CD767640D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8D5B00-F773-4B87-BD30-1C70A0433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037884-F8C5-BFE2-AFD9-772F2F992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67713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CA214D-B075-69C6-2CA9-6AE5DA348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PEFT: </a:t>
            </a:r>
            <a:r>
              <a:rPr kumimoji="1" lang="ko-KR" altLang="en-US" dirty="0"/>
              <a:t>미세 튜닝 결과 저장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524558-FBB6-4F14-2E79-8123170D8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3338"/>
            <a:ext cx="5930348" cy="4963625"/>
          </a:xfrm>
        </p:spPr>
        <p:txBody>
          <a:bodyPr/>
          <a:lstStyle/>
          <a:p>
            <a:r>
              <a:rPr kumimoji="1" lang="ko-KR" altLang="en-US" dirty="0"/>
              <a:t>어댑터만 저장</a:t>
            </a:r>
            <a:endParaRPr kumimoji="1" lang="en-US" altLang="ko-KR" dirty="0"/>
          </a:p>
          <a:p>
            <a:pPr lvl="1"/>
            <a:r>
              <a:rPr kumimoji="1" lang="en-US" altLang="ko-KR" dirty="0" err="1"/>
              <a:t>trainer.</a:t>
            </a:r>
            <a:r>
              <a:rPr kumimoji="1" lang="en-US" altLang="ko-KR" dirty="0" err="1">
                <a:solidFill>
                  <a:srgbClr val="FF0000"/>
                </a:solidFill>
              </a:rPr>
              <a:t>save_model</a:t>
            </a:r>
            <a:r>
              <a:rPr kumimoji="1" lang="en-US" altLang="ko-KR" dirty="0"/>
              <a:t>()</a:t>
            </a:r>
          </a:p>
          <a:p>
            <a:pPr lvl="1"/>
            <a:r>
              <a:rPr kumimoji="1" lang="en-US" altLang="ko-KR" dirty="0"/>
              <a:t>LoRa</a:t>
            </a:r>
            <a:r>
              <a:rPr kumimoji="1" lang="ko-KR" altLang="en-US" dirty="0"/>
              <a:t> 어댑터만 저장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B1FA1F-7D13-ADB6-C309-692FD87B5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E80954-149D-D215-0708-86E2D0983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73F06E-63E3-0B1F-256D-32F9D9379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1EEC1F-30FD-DE5B-0152-B4D6DB969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372" y="3512061"/>
            <a:ext cx="5383856" cy="23966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6BF366C-C3F1-1C54-764B-EDF22AD20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195" y="1273404"/>
            <a:ext cx="4463222" cy="494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7345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861BEE-1B1B-94ED-4F6F-C1CA6DD19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PEFT: </a:t>
            </a:r>
            <a:r>
              <a:rPr kumimoji="1" lang="ko-KR" altLang="en-US" dirty="0" err="1"/>
              <a:t>미세튜닝된</a:t>
            </a:r>
            <a:r>
              <a:rPr kumimoji="1" lang="ko-KR" altLang="en-US" dirty="0"/>
              <a:t> 결과 로딩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57B252-C6E5-19AA-72D5-9DF5CBDD5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err="1"/>
              <a:t>AutoPeftModelForCausalLM.from_pretrained</a:t>
            </a:r>
            <a:r>
              <a:rPr kumimoji="1" lang="en-US" altLang="ko-KR" dirty="0"/>
              <a:t>()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lvl="1"/>
            <a:r>
              <a:rPr kumimoji="1" lang="ko-KR" altLang="en-US" dirty="0"/>
              <a:t>추론 전용으로 로딩 </a:t>
            </a:r>
            <a:r>
              <a:rPr kumimoji="1" lang="en-US" altLang="ko-KR" dirty="0"/>
              <a:t>(</a:t>
            </a:r>
            <a:r>
              <a:rPr kumimoji="1" lang="ko-KR" altLang="en-US" dirty="0"/>
              <a:t>훈련 모드로 변경 가능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en-US" altLang="ko-KR" dirty="0"/>
              <a:t>LoRa </a:t>
            </a:r>
            <a:r>
              <a:rPr kumimoji="1" lang="ko-KR" altLang="en-US" dirty="0"/>
              <a:t>어댑터가 붙어 있음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C65E2A-9E56-02DF-B549-A9A161B15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EB92B6-6545-105D-8118-80B6F63CC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C308D7-4246-5D12-55E5-8F6A90BDB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8303C07-36A5-00AA-46F0-7D1F83A3F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452" y="1794012"/>
            <a:ext cx="5694295" cy="136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313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39EF42-BE95-C719-8711-9F2484D2A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PEFT: </a:t>
            </a:r>
            <a:r>
              <a:rPr kumimoji="1" lang="ko-KR" altLang="en-US" dirty="0"/>
              <a:t>어댑터를 원본 모델에 </a:t>
            </a:r>
            <a:r>
              <a:rPr kumimoji="1" lang="ko-KR" altLang="en-US" dirty="0" err="1"/>
              <a:t>머지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317FFB-B340-AA04-34E3-8FDC83110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메모리 </a:t>
            </a:r>
            <a:r>
              <a:rPr kumimoji="1" lang="ko-KR" altLang="en-US" dirty="0" err="1"/>
              <a:t>부족시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cpu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메인메모리</a:t>
            </a:r>
            <a:r>
              <a:rPr kumimoji="1" lang="en-US" altLang="ko-KR" dirty="0"/>
              <a:t>)</a:t>
            </a:r>
            <a:r>
              <a:rPr kumimoji="1" lang="ko-KR" altLang="en-US" dirty="0"/>
              <a:t>로 </a:t>
            </a:r>
            <a:r>
              <a:rPr kumimoji="1" lang="en-US" altLang="ko-KR" dirty="0"/>
              <a:t>PEFT </a:t>
            </a:r>
            <a:r>
              <a:rPr kumimoji="1" lang="ko-KR" altLang="en-US" dirty="0"/>
              <a:t>모델 로딩</a:t>
            </a:r>
            <a:r>
              <a:rPr kumimoji="1" lang="en-US" altLang="ko-KR" dirty="0"/>
              <a:t> </a:t>
            </a:r>
            <a:r>
              <a:rPr kumimoji="1" lang="ko-KR" altLang="en-US" dirty="0"/>
              <a:t>후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lvl="7"/>
            <a:endParaRPr kumimoji="1" lang="en-US" altLang="ko-KR" dirty="0"/>
          </a:p>
          <a:p>
            <a:r>
              <a:rPr kumimoji="1" lang="en-US" altLang="ko-KR" dirty="0" err="1"/>
              <a:t>merge_and_unload</a:t>
            </a:r>
            <a:r>
              <a:rPr kumimoji="1" lang="en-US" altLang="ko-KR" dirty="0"/>
              <a:t>()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저장 또는 허브에 업로드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93FCC9-F334-1FE3-1478-B0F602DB9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446079-E250-9DB9-2B93-C0E76B2EC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B1C055-0742-899E-47BF-D379FF31A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56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B6757E-D9AC-2C34-AD68-F1CE69CEE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357" y="1726098"/>
            <a:ext cx="4853608" cy="17030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BAA1D4B-5594-9783-BA3D-905F5F56A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370" y="4065656"/>
            <a:ext cx="4862438" cy="3473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30E439A-3203-0DB4-BD0B-417947893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370" y="5049511"/>
            <a:ext cx="3309726" cy="128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867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92A867-CBFC-1232-0304-B6090E851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PEFT: </a:t>
            </a:r>
            <a:r>
              <a:rPr kumimoji="1" lang="ko-KR" altLang="en-US" dirty="0" err="1"/>
              <a:t>머지</a:t>
            </a:r>
            <a:r>
              <a:rPr kumimoji="1" lang="ko-KR" altLang="en-US" dirty="0"/>
              <a:t> 효과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ADE8A2-7AAC-F74B-5D72-F2DBB43BA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err="1"/>
              <a:t>추론시</a:t>
            </a:r>
            <a:r>
              <a:rPr kumimoji="1" lang="ko-KR" altLang="en-US" dirty="0"/>
              <a:t> </a:t>
            </a:r>
            <a:r>
              <a:rPr kumimoji="1" lang="en-US" altLang="ko-KR" dirty="0"/>
              <a:t>LoRa</a:t>
            </a:r>
            <a:r>
              <a:rPr kumimoji="1" lang="ko-KR" altLang="en-US" dirty="0"/>
              <a:t> 어댑터 적용 과정의 오버헤드를 제거</a:t>
            </a:r>
            <a:endParaRPr kumimoji="1" lang="en-US" altLang="ko-KR" dirty="0"/>
          </a:p>
          <a:p>
            <a:r>
              <a:rPr kumimoji="1" lang="ko-KR" altLang="en-US" dirty="0"/>
              <a:t>바람직한 절차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INT4 (INT8) </a:t>
            </a:r>
            <a:r>
              <a:rPr kumimoji="1" lang="ko-KR" altLang="en-US" dirty="0"/>
              <a:t>등의 양자화 모델에 </a:t>
            </a:r>
            <a:r>
              <a:rPr kumimoji="1" lang="en-US" altLang="ko-KR" dirty="0"/>
              <a:t>LoRa </a:t>
            </a:r>
            <a:r>
              <a:rPr kumimoji="1" lang="ko-KR" altLang="en-US" dirty="0"/>
              <a:t>어댑터 적용하여 </a:t>
            </a:r>
            <a:r>
              <a:rPr kumimoji="1" lang="en-US" altLang="ko-KR" dirty="0"/>
              <a:t>PEFT </a:t>
            </a:r>
            <a:r>
              <a:rPr kumimoji="1" lang="ko-KR" altLang="en-US" dirty="0"/>
              <a:t>모델 생성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미세튜닝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(</a:t>
            </a:r>
            <a:r>
              <a:rPr kumimoji="1" lang="ko-KR" altLang="en-US" dirty="0"/>
              <a:t>어댑터 </a:t>
            </a:r>
            <a:r>
              <a:rPr kumimoji="1" lang="ko-KR" altLang="en-US" dirty="0" err="1"/>
              <a:t>저장후</a:t>
            </a:r>
            <a:r>
              <a:rPr kumimoji="1" lang="ko-KR" altLang="en-US" dirty="0"/>
              <a:t> 허브에 업로드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ko-KR" altLang="en-US" dirty="0" err="1"/>
              <a:t>머지하여</a:t>
            </a:r>
            <a:r>
              <a:rPr kumimoji="1" lang="ko-KR" altLang="en-US" dirty="0"/>
              <a:t> 모델 허브에 업로드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INT4 (INT8)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머지된</a:t>
            </a:r>
            <a:r>
              <a:rPr kumimoji="1" lang="ko-KR" altLang="en-US" dirty="0"/>
              <a:t> 모델 로딩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이를 활용한 추론</a:t>
            </a:r>
            <a:endParaRPr kumimoji="1"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1C12F4-DB99-D11F-C57C-67674FC73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9AAC96-D659-B89C-F5AD-35038AB46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0741D5-DC2A-7086-99FD-45F59B5AC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87666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E4D3DC-C3F4-31F2-1260-9E939E346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8F580B-B1AB-8470-24A2-1C2556BE7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토큰 분류 문제 소개 </a:t>
            </a:r>
            <a:r>
              <a:rPr kumimoji="1" lang="en-US" altLang="ko-KR" dirty="0">
                <a:solidFill>
                  <a:schemeClr val="bg2">
                    <a:lumMod val="90000"/>
                  </a:schemeClr>
                </a:solidFill>
              </a:rPr>
              <a:t>(</a:t>
            </a:r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실습</a:t>
            </a:r>
            <a:r>
              <a:rPr kumimoji="1" lang="en-US" altLang="ko-KR" dirty="0">
                <a:solidFill>
                  <a:schemeClr val="bg2">
                    <a:lumMod val="90000"/>
                  </a:schemeClr>
                </a:solidFill>
              </a:rPr>
              <a:t>)</a:t>
            </a:r>
          </a:p>
          <a:p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생성형 언어 모델 </a:t>
            </a:r>
            <a:r>
              <a:rPr kumimoji="1" lang="en-US" altLang="ko-KR" dirty="0">
                <a:solidFill>
                  <a:schemeClr val="bg2">
                    <a:lumMod val="90000"/>
                  </a:schemeClr>
                </a:solidFill>
              </a:rPr>
              <a:t>(GPT-3, ChatGPT, Llama3) </a:t>
            </a:r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소개</a:t>
            </a:r>
            <a:endParaRPr kumimoji="1" lang="en-US" altLang="ko-KR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거대 모델 </a:t>
            </a:r>
            <a:r>
              <a:rPr kumimoji="1" lang="en-US" altLang="ko-KR" dirty="0">
                <a:solidFill>
                  <a:schemeClr val="bg2">
                    <a:lumMod val="90000"/>
                  </a:schemeClr>
                </a:solidFill>
              </a:rPr>
              <a:t>(1B </a:t>
            </a:r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이상 파라미터 수</a:t>
            </a:r>
            <a:r>
              <a:rPr kumimoji="1" lang="en-US" altLang="ko-KR" dirty="0">
                <a:solidFill>
                  <a:schemeClr val="bg2">
                    <a:lumMod val="90000"/>
                  </a:schemeClr>
                </a:solidFill>
              </a:rPr>
              <a:t>)</a:t>
            </a:r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 미세 튜닝을 위한 </a:t>
            </a:r>
            <a:r>
              <a:rPr kumimoji="1" lang="en-US" altLang="ko-KR" dirty="0">
                <a:solidFill>
                  <a:schemeClr val="bg2">
                    <a:lumMod val="90000"/>
                  </a:schemeClr>
                </a:solidFill>
              </a:rPr>
              <a:t>PEFT </a:t>
            </a:r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소개</a:t>
            </a:r>
            <a:endParaRPr kumimoji="1" lang="en-US" altLang="ko-KR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kumimoji="1" lang="ko-KR" altLang="en-US" dirty="0"/>
              <a:t>구글 </a:t>
            </a:r>
            <a:r>
              <a:rPr kumimoji="1" lang="en-US" altLang="ko-KR" dirty="0"/>
              <a:t>gemma-2b </a:t>
            </a:r>
            <a:r>
              <a:rPr kumimoji="1" lang="ko-KR" altLang="en-US" dirty="0"/>
              <a:t>모델 미세 튜닝 실습</a:t>
            </a:r>
            <a:endParaRPr kumimoji="1" lang="en-US" altLang="ko-KR" dirty="0"/>
          </a:p>
          <a:p>
            <a:r>
              <a:rPr kumimoji="1" lang="en-US" altLang="ko-KR" dirty="0">
                <a:solidFill>
                  <a:schemeClr val="bg2">
                    <a:lumMod val="90000"/>
                  </a:schemeClr>
                </a:solidFill>
              </a:rPr>
              <a:t>(</a:t>
            </a:r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멀티 </a:t>
            </a:r>
            <a:r>
              <a:rPr kumimoji="1" lang="ko-KR" altLang="en-US" dirty="0" err="1">
                <a:solidFill>
                  <a:schemeClr val="bg2">
                    <a:lumMod val="90000"/>
                  </a:schemeClr>
                </a:solidFill>
              </a:rPr>
              <a:t>모달</a:t>
            </a:r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 모델 소개</a:t>
            </a:r>
            <a:r>
              <a:rPr kumimoji="1" lang="en-US" altLang="ko-KR" dirty="0">
                <a:solidFill>
                  <a:schemeClr val="bg2">
                    <a:lumMod val="90000"/>
                  </a:schemeClr>
                </a:solidFill>
              </a:rPr>
              <a:t>)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BC75E1-2BE8-B9BD-CACE-FA6739AE8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69E019-5E35-7A1A-5AF1-ACF627623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B4BCD9-1884-9F3D-347E-DACDC0335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83897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852D5D-E5F7-BDAE-CB86-2912D8062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Hugging Face TRL: </a:t>
            </a:r>
            <a:r>
              <a:rPr kumimoji="1" lang="ko-KR" altLang="en-US" dirty="0"/>
              <a:t>언어모델 </a:t>
            </a:r>
            <a:r>
              <a:rPr kumimoji="1" lang="ko-KR" altLang="en-US" dirty="0" err="1"/>
              <a:t>미세튜닝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9928B8-4F93-7A74-0AFD-10D279BA1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R" dirty="0">
                <a:hlinkClick r:id="rId2"/>
              </a:rPr>
              <a:t>https://huggingface.co/docs/trl/index</a:t>
            </a:r>
            <a:endParaRPr kumimoji="1" lang="en" altLang="ko-KR" dirty="0"/>
          </a:p>
          <a:p>
            <a:endParaRPr kumimoji="1"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F7F1D-E1D7-555C-5915-B0E5FB210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95776C-3C0D-F78C-D6CC-1CDC662AB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5AE3C5-ED0B-6C5F-7FF8-73206FE48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59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6BFD718-F094-71C1-E3CB-24D02D76A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659" y="1858141"/>
            <a:ext cx="10206681" cy="468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06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83C98F-6FE7-F277-00D7-C4669DFFF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트랜스포머</a:t>
            </a:r>
            <a:r>
              <a:rPr kumimoji="1" lang="en-US" altLang="ko-Kore-KR" dirty="0"/>
              <a:t>:</a:t>
            </a:r>
            <a:r>
              <a:rPr kumimoji="1" lang="ko-KR" altLang="en-US" dirty="0"/>
              <a:t> 토큰 분류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A9F891-7518-FB2A-F431-ECC138890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DA842C-6268-017A-13DD-983F4B0F4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8BE70B-1A69-CAD5-86BE-EB1515606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672310-E537-CEAC-EF76-4FB5F26AE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2052" name="Picture 4" descr="Architecture of a transformer encoder for named entity recognition. The wide linear layer shows that the same linear layer is applied to all hidden states.">
            <a:extLst>
              <a:ext uri="{FF2B5EF4-FFF2-40B4-BE49-F238E27FC236}">
                <a16:creationId xmlns:a16="http://schemas.microsoft.com/office/drawing/2014/main" id="{A9ED4D3F-12C5-7648-341A-29A8EEE53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364" y="983427"/>
            <a:ext cx="7774420" cy="528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5265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852D5D-E5F7-BDAE-CB86-2912D8062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Hugging Face TRL: </a:t>
            </a:r>
            <a:r>
              <a:rPr kumimoji="1" lang="ko-KR" altLang="en-US" dirty="0"/>
              <a:t>언어모델 </a:t>
            </a:r>
            <a:r>
              <a:rPr kumimoji="1" lang="ko-KR" altLang="en-US" dirty="0" err="1"/>
              <a:t>미세튜닝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9928B8-4F93-7A74-0AFD-10D279BA1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R" dirty="0">
                <a:hlinkClick r:id="rId2"/>
              </a:rPr>
              <a:t>https://huggingface.co/docs/trl/index</a:t>
            </a:r>
            <a:endParaRPr kumimoji="1" lang="en" altLang="ko-KR" dirty="0"/>
          </a:p>
          <a:p>
            <a:endParaRPr kumimoji="1"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F7F1D-E1D7-555C-5915-B0E5FB210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95776C-3C0D-F78C-D6CC-1CDC662AB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5AE3C5-ED0B-6C5F-7FF8-73206FE48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60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5983E2-1D81-D364-3B50-E99D51B40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3694"/>
            <a:ext cx="12192000" cy="378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247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852D5D-E5F7-BDAE-CB86-2912D8062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Hugging Face TRL: </a:t>
            </a:r>
            <a:r>
              <a:rPr kumimoji="1" lang="ko-KR" altLang="en-US" dirty="0"/>
              <a:t>언어모델 </a:t>
            </a:r>
            <a:r>
              <a:rPr kumimoji="1" lang="ko-KR" altLang="en-US" dirty="0" err="1"/>
              <a:t>미세튜닝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9928B8-4F93-7A74-0AFD-10D279BA1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168" y="1392725"/>
            <a:ext cx="5538401" cy="4963625"/>
          </a:xfrm>
        </p:spPr>
        <p:txBody>
          <a:bodyPr/>
          <a:lstStyle/>
          <a:p>
            <a:r>
              <a:rPr kumimoji="1" lang="en-US" altLang="ko-KR" dirty="0"/>
              <a:t>Supervised </a:t>
            </a:r>
            <a:r>
              <a:rPr kumimoji="1" lang="en-US" altLang="ko-KR" dirty="0" err="1"/>
              <a:t>FineTuning</a:t>
            </a:r>
            <a:r>
              <a:rPr kumimoji="1" lang="en-US" altLang="ko-KR" dirty="0"/>
              <a:t> Trainer</a:t>
            </a:r>
          </a:p>
          <a:p>
            <a:pPr lvl="1"/>
            <a:r>
              <a:rPr kumimoji="1" lang="ko-KR" altLang="en-US" dirty="0"/>
              <a:t>도메인 특화된 말뭉치에 대해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(</a:t>
            </a:r>
            <a:r>
              <a:rPr kumimoji="1" lang="ko-KR" altLang="en-US" dirty="0" err="1"/>
              <a:t>디코디</a:t>
            </a:r>
            <a:r>
              <a:rPr kumimoji="1" lang="ko-KR" altLang="en-US" dirty="0"/>
              <a:t> 기반</a:t>
            </a:r>
            <a:r>
              <a:rPr kumimoji="1" lang="en-US" altLang="ko-KR" dirty="0"/>
              <a:t>)</a:t>
            </a:r>
            <a:r>
              <a:rPr kumimoji="1" lang="ko-KR" altLang="en-US" dirty="0"/>
              <a:t> 트랜스포머 미세 튜닝을 손쉽게 구현한 트레이너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복잡한 구현을 가림</a:t>
            </a:r>
            <a:endParaRPr kumimoji="1"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F7F1D-E1D7-555C-5915-B0E5FB210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95776C-3C0D-F78C-D6CC-1CDC662AB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5AE3C5-ED0B-6C5F-7FF8-73206FE48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61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414DB4-DC8D-C89D-FAE5-F9B018DED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764167"/>
            <a:ext cx="5815399" cy="490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189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9620D5-7651-F9C9-7CD5-8846D8517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Hugging Face TRL: </a:t>
            </a:r>
            <a:r>
              <a:rPr kumimoji="1" lang="ko-KR" altLang="en-US" dirty="0"/>
              <a:t>언어모델 </a:t>
            </a:r>
            <a:r>
              <a:rPr kumimoji="1" lang="ko-KR" altLang="en-US" dirty="0" err="1"/>
              <a:t>미세튜닝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7A23E4-636A-D3D1-37A7-89E73C7F0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err="1"/>
              <a:t>ConstantLengthDataset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길이가 짧은 시퀀스를 </a:t>
            </a:r>
            <a:r>
              <a:rPr kumimoji="1" lang="en-US" altLang="ko-KR" dirty="0" err="1"/>
              <a:t>eos_token</a:t>
            </a:r>
            <a:r>
              <a:rPr kumimoji="1" lang="ko-KR" altLang="en-US" dirty="0"/>
              <a:t> 을 구분자로 하여 연결함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이후 일정한 </a:t>
            </a:r>
            <a:r>
              <a:rPr kumimoji="1" lang="ko-KR" altLang="en-US" dirty="0" err="1"/>
              <a:t>청크</a:t>
            </a:r>
            <a:r>
              <a:rPr kumimoji="1" lang="ko-KR" altLang="en-US" dirty="0"/>
              <a:t> 사이즈 만큼 분할하여 제공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장점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GPU </a:t>
            </a:r>
            <a:r>
              <a:rPr kumimoji="1" lang="ko-KR" altLang="en-US" dirty="0"/>
              <a:t>사용 최적화 가능</a:t>
            </a:r>
            <a:r>
              <a:rPr kumimoji="1" lang="en-US" altLang="ko-KR" dirty="0"/>
              <a:t>:</a:t>
            </a:r>
            <a:r>
              <a:rPr kumimoji="1" lang="ko-KR" altLang="en-US" dirty="0"/>
              <a:t>일정한 </a:t>
            </a:r>
            <a:r>
              <a:rPr kumimoji="1" lang="ko-KR" altLang="en-US" dirty="0" err="1"/>
              <a:t>청크</a:t>
            </a:r>
            <a:r>
              <a:rPr kumimoji="1" lang="ko-KR" altLang="en-US" dirty="0"/>
              <a:t> 사이즈 기준으로 미니배치가 지정됨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학습이 안정되게 진행됨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단점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하나의 시퀀스가 </a:t>
            </a:r>
            <a:r>
              <a:rPr kumimoji="1" lang="ko-KR" altLang="en-US" dirty="0" err="1"/>
              <a:t>청크에</a:t>
            </a:r>
            <a:r>
              <a:rPr kumimoji="1" lang="ko-KR" altLang="en-US" dirty="0"/>
              <a:t> 걸쳐 나뉠 수 있음</a:t>
            </a:r>
            <a:r>
              <a:rPr kumimoji="1" lang="en-US" altLang="ko-KR" dirty="0"/>
              <a:t>	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378C97-9D90-3B72-E6E8-AB568AACA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CA36FB-442B-88F2-6599-B9CA21A88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D77D6C-ACC6-5326-B01B-9B2DAEF99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99908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6BAAD6-990E-6A06-6C79-CF40A587C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Hugging Face TRL: </a:t>
            </a:r>
            <a:r>
              <a:rPr kumimoji="1" lang="ko-KR" altLang="en-US" dirty="0"/>
              <a:t>언어모델 </a:t>
            </a:r>
            <a:r>
              <a:rPr kumimoji="1" lang="ko-KR" altLang="en-US" dirty="0" err="1"/>
              <a:t>미세튜닝</a:t>
            </a:r>
            <a:r>
              <a:rPr kumimoji="1" lang="en-US" altLang="ko-KR" dirty="0"/>
              <a:t>!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E2874A-233C-B4CC-171C-0761ED499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err="1"/>
              <a:t>ConstantLengthDataset</a:t>
            </a:r>
            <a:r>
              <a:rPr kumimoji="1" lang="ko-KR" altLang="en-US" dirty="0"/>
              <a:t> 인사이트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컨텍스트 길이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1,024</a:t>
            </a:r>
            <a:r>
              <a:rPr kumimoji="1" lang="ko-KR" altLang="en-US" dirty="0"/>
              <a:t>개 토큰인 경우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컨텍스트 길이보다 작은 시퀀스는 패딩 실시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컴퓨팅 관점에서 낭비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대안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토큰화 된 다수의 샘플을 </a:t>
            </a:r>
            <a:r>
              <a:rPr kumimoji="1" lang="en-US" altLang="ko-KR" dirty="0"/>
              <a:t>EOS</a:t>
            </a:r>
            <a:r>
              <a:rPr kumimoji="1" lang="ko-KR" altLang="en-US" dirty="0"/>
              <a:t> 토큰으로 연결하여 매우 긴 시퀀스화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긴 시퀀스를 동일한 크기의 </a:t>
            </a:r>
            <a:r>
              <a:rPr kumimoji="1" lang="en-US" altLang="ko-KR" dirty="0"/>
              <a:t>chunk</a:t>
            </a:r>
            <a:r>
              <a:rPr kumimoji="1" lang="ko-KR" altLang="en-US" dirty="0"/>
              <a:t>로 분할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긴 시퀀스의 마지막 부분만 </a:t>
            </a:r>
            <a:r>
              <a:rPr kumimoji="1" lang="ko-KR" altLang="en-US" dirty="0" err="1"/>
              <a:t>버려짐</a:t>
            </a:r>
            <a:endParaRPr kumimoji="1"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00B715-F59B-2EB4-0DF7-7D78EF12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DE0294-1547-3F63-DD3D-913B12736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AI</a:t>
            </a:r>
            <a:r>
              <a:rPr lang="ko-KR" altLang="en-US" dirty="0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A76113-8CA7-641C-1D34-170AAEFEA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63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BF07A8-66E6-B6F8-6B22-AB947CB51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173" y="5230812"/>
            <a:ext cx="7372927" cy="13081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0AE2BB5-D52C-0F46-C6CE-DE8D976A7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44" y="4335824"/>
            <a:ext cx="3711556" cy="154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748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A24F7B-26EB-2D53-CCD0-D9E246B64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 데이터셋</a:t>
            </a:r>
            <a:r>
              <a:rPr kumimoji="1" lang="en-US" altLang="ko-KR" dirty="0"/>
              <a:t>:</a:t>
            </a:r>
            <a:r>
              <a:rPr kumimoji="1" lang="ko-KR" altLang="en-US" dirty="0"/>
              <a:t> 대화형 주문 이해 시스템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D946AA-1FB3-2598-01F8-3D74BEA74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6496F9-52ED-B35F-5D6C-80EACFDA5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3F17AD-9E69-97F9-11A1-D69FF1CB9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64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C581A06-4B1D-D529-EC92-FF3892932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856" y="1287893"/>
            <a:ext cx="923110" cy="1983825"/>
          </a:xfrm>
          <a:prstGeom prst="rect">
            <a:avLst/>
          </a:prstGeom>
        </p:spPr>
      </p:pic>
      <p:pic>
        <p:nvPicPr>
          <p:cNvPr id="1028" name="Picture 4" descr="AI - Free technology icons">
            <a:extLst>
              <a:ext uri="{FF2B5EF4-FFF2-40B4-BE49-F238E27FC236}">
                <a16:creationId xmlns:a16="http://schemas.microsoft.com/office/drawing/2014/main" id="{E1BAD0B1-8A31-8121-F115-89A0C0E3E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919" y="1691069"/>
            <a:ext cx="1085826" cy="108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REE Speak Face Human Voice Black Icon PNG | Vector icons free, Website  color palette, Icon">
            <a:extLst>
              <a:ext uri="{FF2B5EF4-FFF2-40B4-BE49-F238E27FC236}">
                <a16:creationId xmlns:a16="http://schemas.microsoft.com/office/drawing/2014/main" id="{18AF8A16-F7C3-B944-EEC1-314C226AD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58" y="1546631"/>
            <a:ext cx="1230264" cy="123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6892B2-A61F-19C7-7FF1-11A66332279A}"/>
              </a:ext>
            </a:extLst>
          </p:cNvPr>
          <p:cNvSpPr txBox="1"/>
          <p:nvPr/>
        </p:nvSpPr>
        <p:spPr>
          <a:xfrm>
            <a:off x="5257800" y="18646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/>
              <a:t>페퍼로니피자 미디엄 사이즈 </a:t>
            </a:r>
            <a:r>
              <a:rPr lang="en-US" altLang="ko-KR" b="1"/>
              <a:t>1</a:t>
            </a:r>
            <a:r>
              <a:rPr lang="ko-KR" altLang="en-US" b="1"/>
              <a:t>개랑 복숭아 티 </a:t>
            </a:r>
            <a:r>
              <a:rPr lang="en-US" altLang="ko-KR" b="1"/>
              <a:t>1</a:t>
            </a:r>
            <a:r>
              <a:rPr lang="ko-KR" altLang="en-US" b="1"/>
              <a:t>잔 주세요</a:t>
            </a:r>
            <a:r>
              <a:rPr lang="en-US" altLang="ko-KR" b="1"/>
              <a:t>.</a:t>
            </a:r>
            <a:endParaRPr lang="ko-Kore-KR" altLang="en-US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122354A-5AD2-4DBA-0D25-7257E4EDE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0340" y="2793224"/>
            <a:ext cx="3142559" cy="19332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72E8DB-483B-4B40-8F25-0AECF8D5E8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8011" y="5042472"/>
            <a:ext cx="52705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1134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A24F7B-26EB-2D53-CCD0-D9E246B64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 데이터셋</a:t>
            </a:r>
            <a:r>
              <a:rPr kumimoji="1" lang="en-US" altLang="ko-KR" dirty="0"/>
              <a:t>:</a:t>
            </a:r>
            <a:r>
              <a:rPr kumimoji="1" lang="ko-KR" altLang="en-US" dirty="0"/>
              <a:t> 대화형 주문 이해 시스템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D946AA-1FB3-2598-01F8-3D74BEA74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6496F9-52ED-B35F-5D6C-80EACFDA5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3F17AD-9E69-97F9-11A1-D69FF1CB9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65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C581A06-4B1D-D529-EC92-FF3892932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856" y="1287893"/>
            <a:ext cx="923110" cy="1983825"/>
          </a:xfrm>
          <a:prstGeom prst="rect">
            <a:avLst/>
          </a:prstGeom>
        </p:spPr>
      </p:pic>
      <p:pic>
        <p:nvPicPr>
          <p:cNvPr id="1028" name="Picture 4" descr="AI - Free technology icons">
            <a:extLst>
              <a:ext uri="{FF2B5EF4-FFF2-40B4-BE49-F238E27FC236}">
                <a16:creationId xmlns:a16="http://schemas.microsoft.com/office/drawing/2014/main" id="{E1BAD0B1-8A31-8121-F115-89A0C0E3E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919" y="1691069"/>
            <a:ext cx="1085826" cy="108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REE Speak Face Human Voice Black Icon PNG | Vector icons free, Website  color palette, Icon">
            <a:extLst>
              <a:ext uri="{FF2B5EF4-FFF2-40B4-BE49-F238E27FC236}">
                <a16:creationId xmlns:a16="http://schemas.microsoft.com/office/drawing/2014/main" id="{18AF8A16-F7C3-B944-EEC1-314C226AD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58" y="1546631"/>
            <a:ext cx="1230264" cy="123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6892B2-A61F-19C7-7FF1-11A66332279A}"/>
              </a:ext>
            </a:extLst>
          </p:cNvPr>
          <p:cNvSpPr txBox="1"/>
          <p:nvPr/>
        </p:nvSpPr>
        <p:spPr>
          <a:xfrm>
            <a:off x="5257800" y="18646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/>
              <a:t>페퍼로니피자 미디엄 사이즈 </a:t>
            </a:r>
            <a:r>
              <a:rPr lang="en-US" altLang="ko-KR" b="1"/>
              <a:t>1</a:t>
            </a:r>
            <a:r>
              <a:rPr lang="ko-KR" altLang="en-US" b="1"/>
              <a:t>개랑 복숭아 티 </a:t>
            </a:r>
            <a:r>
              <a:rPr lang="en-US" altLang="ko-KR" b="1"/>
              <a:t>1</a:t>
            </a:r>
            <a:r>
              <a:rPr lang="ko-KR" altLang="en-US" b="1"/>
              <a:t>잔 주세요</a:t>
            </a:r>
            <a:r>
              <a:rPr lang="en-US" altLang="ko-KR" b="1"/>
              <a:t>.</a:t>
            </a:r>
            <a:endParaRPr lang="ko-Kore-KR" altLang="en-US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122354A-5AD2-4DBA-0D25-7257E4EDE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0340" y="2793224"/>
            <a:ext cx="3142559" cy="19332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72E8DB-483B-4B40-8F25-0AECF8D5E8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8011" y="5042472"/>
            <a:ext cx="5270500" cy="10795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6EF4B61-BE02-4EC6-7558-C736C619EBD1}"/>
              </a:ext>
            </a:extLst>
          </p:cNvPr>
          <p:cNvSpPr/>
          <p:nvPr/>
        </p:nvSpPr>
        <p:spPr>
          <a:xfrm>
            <a:off x="454942" y="1169849"/>
            <a:ext cx="4508937" cy="1983828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729549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CDFF11-69CA-07F6-71FD-A97963287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LLM </a:t>
            </a:r>
            <a:r>
              <a:rPr kumimoji="1" lang="ko-KR" altLang="en-US" dirty="0"/>
              <a:t>커스터마이즈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B24599-9DB4-C1E4-1820-A1582D665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말뭉치 데이터 셋 생성</a:t>
            </a:r>
            <a:endParaRPr kumimoji="1" lang="en-US" altLang="ko-KR" dirty="0"/>
          </a:p>
          <a:p>
            <a:pPr lvl="1"/>
            <a:r>
              <a:rPr kumimoji="1" lang="en-US" altLang="ko-Kore-KR" dirty="0"/>
              <a:t>“</a:t>
            </a:r>
            <a:r>
              <a:rPr kumimoji="1" lang="ko-Kore-KR" altLang="en-US" dirty="0"/>
              <a:t>주문</a:t>
            </a:r>
            <a:r>
              <a:rPr kumimoji="1" lang="ko-KR" altLang="en-US" dirty="0"/>
              <a:t> 문장</a:t>
            </a:r>
            <a:r>
              <a:rPr kumimoji="1" lang="en-US" altLang="ko-KR" dirty="0"/>
              <a:t>”</a:t>
            </a:r>
            <a:r>
              <a:rPr kumimoji="1" lang="ko-KR" altLang="en-US" dirty="0"/>
              <a:t>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“</a:t>
            </a:r>
            <a:r>
              <a:rPr kumimoji="1" lang="ko-KR" altLang="en-US" dirty="0"/>
              <a:t>문장 분석</a:t>
            </a:r>
            <a:r>
              <a:rPr kumimoji="1" lang="en-US" altLang="ko-KR" dirty="0"/>
              <a:t>”</a:t>
            </a:r>
            <a:r>
              <a:rPr kumimoji="1" lang="ko-KR" altLang="en-US" dirty="0"/>
              <a:t> 에 대한 예</a:t>
            </a:r>
            <a:endParaRPr kumimoji="1" lang="en-US" altLang="ko-KR" dirty="0"/>
          </a:p>
          <a:p>
            <a:r>
              <a:rPr kumimoji="1" lang="ko-KR" altLang="en-US" dirty="0" err="1"/>
              <a:t>사전학습된</a:t>
            </a:r>
            <a:r>
              <a:rPr kumimoji="1" lang="ko-KR" altLang="en-US" dirty="0"/>
              <a:t> </a:t>
            </a:r>
            <a:r>
              <a:rPr kumimoji="1" lang="en-US" altLang="ko-KR" dirty="0"/>
              <a:t>LLM </a:t>
            </a:r>
            <a:r>
              <a:rPr kumimoji="1" lang="ko-KR" altLang="en-US" dirty="0"/>
              <a:t>준비</a:t>
            </a:r>
            <a:endParaRPr kumimoji="1" lang="en-US" altLang="ko-KR" dirty="0"/>
          </a:p>
          <a:p>
            <a:pPr lvl="1"/>
            <a:r>
              <a:rPr kumimoji="1" lang="en-US" altLang="ko-Kore-KR" dirty="0"/>
              <a:t>Gemma-2b-it</a:t>
            </a:r>
          </a:p>
          <a:p>
            <a:r>
              <a:rPr kumimoji="1" lang="ko-KR" altLang="en-US" dirty="0"/>
              <a:t>훈련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LLM </a:t>
            </a:r>
            <a:r>
              <a:rPr kumimoji="1" lang="ko-KR" altLang="en-US" dirty="0"/>
              <a:t>미세 튜닝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환경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GPU </a:t>
            </a:r>
            <a:r>
              <a:rPr kumimoji="1" lang="ko-KR" altLang="en-US" dirty="0"/>
              <a:t>메모리 </a:t>
            </a:r>
            <a:r>
              <a:rPr kumimoji="1" lang="en-US" altLang="ko-Kore-KR" dirty="0"/>
              <a:t>10 – 24GB</a:t>
            </a:r>
            <a:r>
              <a:rPr kumimoji="1" lang="ko-KR" altLang="en-US" dirty="0"/>
              <a:t> 대상 상용 그래픽카드</a:t>
            </a:r>
            <a:endParaRPr kumimoji="1" lang="en-US" altLang="ko-KR" dirty="0"/>
          </a:p>
          <a:p>
            <a:r>
              <a:rPr kumimoji="1" lang="ko-KR" altLang="en-US" dirty="0"/>
              <a:t>참고</a:t>
            </a:r>
            <a:endParaRPr kumimoji="1" lang="en-US" altLang="ko-KR" dirty="0"/>
          </a:p>
          <a:p>
            <a:pPr lvl="1"/>
            <a:r>
              <a:rPr kumimoji="1" lang="en-US" altLang="ko-KR" dirty="0">
                <a:hlinkClick r:id="rId2"/>
              </a:rPr>
              <a:t>https://github.com/jangmino/order-agent-prototype</a:t>
            </a:r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CAE934-60A9-0C37-5D5C-3F102FF22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43F378-0F51-719C-77FD-DFB038269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B383D7-E592-303C-A5B0-765575F67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66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20870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84AF51-C756-7017-7204-53FE92EA1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</a:t>
            </a:r>
            <a:r>
              <a:rPr kumimoji="1" lang="en-US" altLang="ko-KR" dirty="0"/>
              <a:t>:</a:t>
            </a:r>
            <a:r>
              <a:rPr kumimoji="1" lang="ko-KR" altLang="en-US" dirty="0"/>
              <a:t> 데이터 셋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CFF908-B0A1-8D57-3BEA-703099B08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err="1"/>
              <a:t>llm</a:t>
            </a:r>
            <a:r>
              <a:rPr kumimoji="1" lang="en-US" altLang="ko-KR" dirty="0"/>
              <a:t>-modeling-</a:t>
            </a:r>
            <a:r>
              <a:rPr kumimoji="1" lang="en-US" altLang="ko-KR" dirty="0" err="1"/>
              <a:t>lab.jsonl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3,000</a:t>
            </a:r>
            <a:r>
              <a:rPr kumimoji="1" lang="ko-KR" altLang="en-US" dirty="0"/>
              <a:t>개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86AD59-D438-A426-B37F-798904629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A3C048-0BEC-276C-70C1-4717E8867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421E31-4844-AAA4-D6E6-263D3A7AE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67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06FDD4F-C168-A08D-F454-E8A51B413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054" y="2138965"/>
            <a:ext cx="7772400" cy="412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3317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83FAC1-D050-2290-94DE-116E12417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실습</a:t>
            </a:r>
            <a:r>
              <a:rPr kumimoji="1" lang="en-US" altLang="ko-KR" dirty="0"/>
              <a:t>:</a:t>
            </a:r>
            <a:r>
              <a:rPr kumimoji="1" lang="ko-KR" altLang="en-US" dirty="0"/>
              <a:t> 흐름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661C30-7E31-4FBC-A23C-A7B6D6816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베이스 모델 로딩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양자화된 </a:t>
            </a:r>
            <a:r>
              <a:rPr lang="en" altLang="ko-KR" dirty="0" err="1"/>
              <a:t>GemmaForCausalLM</a:t>
            </a:r>
            <a:endParaRPr kumimoji="1" lang="en-US" altLang="ko-KR" dirty="0"/>
          </a:p>
          <a:p>
            <a:r>
              <a:rPr kumimoji="1" lang="en-US" altLang="ko-KR" dirty="0" err="1"/>
              <a:t>SFTTrainer</a:t>
            </a:r>
            <a:r>
              <a:rPr kumimoji="1" lang="ko-KR" altLang="en-US" dirty="0"/>
              <a:t> 생성시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베이스라이</a:t>
            </a:r>
            <a:r>
              <a:rPr kumimoji="1" lang="ko-KR" altLang="en-US" dirty="0"/>
              <a:t> 모델에 </a:t>
            </a:r>
            <a:r>
              <a:rPr kumimoji="1" lang="en-US" altLang="ko-KR" dirty="0" err="1"/>
              <a:t>LoRA</a:t>
            </a:r>
            <a:r>
              <a:rPr kumimoji="1" lang="en-US" altLang="ko-KR" dirty="0"/>
              <a:t> </a:t>
            </a:r>
            <a:r>
              <a:rPr kumimoji="1" lang="ko-KR" altLang="en-US" dirty="0"/>
              <a:t>어댑터 추가한</a:t>
            </a:r>
            <a:r>
              <a:rPr kumimoji="1" lang="en-US" altLang="ko-KR" dirty="0"/>
              <a:t> </a:t>
            </a:r>
            <a:r>
              <a:rPr lang="en" altLang="ko-KR" dirty="0" err="1"/>
              <a:t>PeftModelForCausalLM</a:t>
            </a:r>
            <a:endParaRPr lang="en" altLang="ko-KR" dirty="0"/>
          </a:p>
          <a:p>
            <a:r>
              <a:rPr kumimoji="1" lang="ko-KR" altLang="en-US" dirty="0"/>
              <a:t>학습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어댑터 파라미터 최적화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체크포인트</a:t>
            </a:r>
            <a:r>
              <a:rPr kumimoji="1" lang="en-US" altLang="ko-KR" dirty="0"/>
              <a:t>:</a:t>
            </a:r>
            <a:r>
              <a:rPr kumimoji="1" lang="ko-KR" altLang="en-US" dirty="0"/>
              <a:t> 어댑터만 저장</a:t>
            </a:r>
            <a:endParaRPr kumimoji="1" lang="en-US" altLang="ko-KR" dirty="0"/>
          </a:p>
          <a:p>
            <a:pPr lvl="1"/>
            <a:endParaRPr kumimoji="1"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B56D3F-AF10-D26B-81CB-2E58E281F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A5A25F-6F8F-7F9F-1D50-519BC1E76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A6E404-BFC1-A060-733A-068B6AC3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68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85176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E4D3DC-C3F4-31F2-1260-9E939E346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8F580B-B1AB-8470-24A2-1C2556BE7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토큰 분류 문제 소개 </a:t>
            </a:r>
            <a:r>
              <a:rPr kumimoji="1" lang="en-US" altLang="ko-KR" dirty="0">
                <a:solidFill>
                  <a:schemeClr val="bg2">
                    <a:lumMod val="90000"/>
                  </a:schemeClr>
                </a:solidFill>
              </a:rPr>
              <a:t>(</a:t>
            </a:r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실습</a:t>
            </a:r>
            <a:r>
              <a:rPr kumimoji="1" lang="en-US" altLang="ko-KR" dirty="0">
                <a:solidFill>
                  <a:schemeClr val="bg2">
                    <a:lumMod val="90000"/>
                  </a:schemeClr>
                </a:solidFill>
              </a:rPr>
              <a:t>)</a:t>
            </a:r>
          </a:p>
          <a:p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생성형 언어 모델 </a:t>
            </a:r>
            <a:r>
              <a:rPr kumimoji="1" lang="en-US" altLang="ko-KR" dirty="0">
                <a:solidFill>
                  <a:schemeClr val="bg2">
                    <a:lumMod val="90000"/>
                  </a:schemeClr>
                </a:solidFill>
              </a:rPr>
              <a:t>(GPT-3, ChatGPT, Llama3) </a:t>
            </a:r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소개</a:t>
            </a:r>
            <a:endParaRPr kumimoji="1" lang="en-US" altLang="ko-KR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거대 모델 </a:t>
            </a:r>
            <a:r>
              <a:rPr kumimoji="1" lang="en-US" altLang="ko-KR" dirty="0">
                <a:solidFill>
                  <a:schemeClr val="bg2">
                    <a:lumMod val="90000"/>
                  </a:schemeClr>
                </a:solidFill>
              </a:rPr>
              <a:t>(1B </a:t>
            </a:r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이상 파라미터 수</a:t>
            </a:r>
            <a:r>
              <a:rPr kumimoji="1" lang="en-US" altLang="ko-KR" dirty="0">
                <a:solidFill>
                  <a:schemeClr val="bg2">
                    <a:lumMod val="90000"/>
                  </a:schemeClr>
                </a:solidFill>
              </a:rPr>
              <a:t>)</a:t>
            </a:r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 미세 튜닝을 위한 </a:t>
            </a:r>
            <a:r>
              <a:rPr kumimoji="1" lang="en-US" altLang="ko-KR" dirty="0">
                <a:solidFill>
                  <a:schemeClr val="bg2">
                    <a:lumMod val="90000"/>
                  </a:schemeClr>
                </a:solidFill>
              </a:rPr>
              <a:t>PEFT </a:t>
            </a:r>
            <a:r>
              <a:rPr kumimoji="1" lang="ko-KR" altLang="en-US" dirty="0">
                <a:solidFill>
                  <a:schemeClr val="bg2">
                    <a:lumMod val="90000"/>
                  </a:schemeClr>
                </a:solidFill>
              </a:rPr>
              <a:t>소개</a:t>
            </a:r>
            <a:endParaRPr kumimoji="1" lang="en-US" altLang="ko-KR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kumimoji="1" lang="ko-KR" altLang="en-US" dirty="0">
                <a:solidFill>
                  <a:schemeClr val="bg2"/>
                </a:solidFill>
              </a:rPr>
              <a:t>구글 </a:t>
            </a:r>
            <a:r>
              <a:rPr kumimoji="1" lang="en-US" altLang="ko-KR" dirty="0">
                <a:solidFill>
                  <a:schemeClr val="bg2"/>
                </a:solidFill>
              </a:rPr>
              <a:t>gemma-2b </a:t>
            </a:r>
            <a:r>
              <a:rPr kumimoji="1" lang="ko-KR" altLang="en-US" dirty="0">
                <a:solidFill>
                  <a:schemeClr val="bg2"/>
                </a:solidFill>
              </a:rPr>
              <a:t>모델 미세 튜닝 실습</a:t>
            </a:r>
            <a:endParaRPr kumimoji="1" lang="en-US" altLang="ko-KR" dirty="0">
              <a:solidFill>
                <a:schemeClr val="bg2"/>
              </a:solidFill>
            </a:endParaRP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멀티 </a:t>
            </a:r>
            <a:r>
              <a:rPr kumimoji="1" lang="ko-KR" altLang="en-US" dirty="0" err="1"/>
              <a:t>모달</a:t>
            </a:r>
            <a:r>
              <a:rPr kumimoji="1" lang="ko-KR" altLang="en-US" dirty="0"/>
              <a:t> 모델 소개</a:t>
            </a:r>
            <a:r>
              <a:rPr kumimoji="1" lang="en-US" altLang="ko-KR" dirty="0"/>
              <a:t>)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BC75E1-2BE8-B9BD-CACE-FA6739AE8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69E019-5E35-7A1A-5AF1-ACF627623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B4BCD9-1884-9F3D-347E-DACDC0335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69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7155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F28AB-7AC3-34E4-073B-21A55A1A1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트랜스포머</a:t>
            </a:r>
            <a:r>
              <a:rPr kumimoji="1" lang="ko-KR" altLang="en-US" dirty="0"/>
              <a:t> 모델 클래스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4695F0-4F74-52A8-E95F-F27A688C3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범용적이고</a:t>
            </a:r>
            <a:r>
              <a:rPr kumimoji="1" lang="ko-KR" altLang="en-US" dirty="0"/>
              <a:t> 효율적인 </a:t>
            </a:r>
            <a:r>
              <a:rPr kumimoji="1" lang="en-US" altLang="ko-KR" dirty="0" err="1"/>
              <a:t>Huggingface</a:t>
            </a:r>
            <a:r>
              <a:rPr kumimoji="1" lang="en-US" altLang="ko-KR" dirty="0"/>
              <a:t> </a:t>
            </a:r>
            <a:r>
              <a:rPr kumimoji="1" lang="ko-KR" altLang="en-US" dirty="0"/>
              <a:t>트랜스포머 디자인</a:t>
            </a:r>
            <a:endParaRPr kumimoji="1" lang="en-US" altLang="ko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바디</a:t>
            </a:r>
            <a:endParaRPr kumimoji="1" lang="en-US" altLang="ko-KR" dirty="0"/>
          </a:p>
          <a:p>
            <a:pPr lvl="1"/>
            <a:r>
              <a:rPr kumimoji="1" lang="en-US" altLang="ko-Kore-KR" dirty="0" err="1"/>
              <a:t>BertModel</a:t>
            </a:r>
            <a:r>
              <a:rPr kumimoji="1" lang="en-US" altLang="ko-Kore-KR" dirty="0"/>
              <a:t>, GPT2Model, …</a:t>
            </a:r>
          </a:p>
          <a:p>
            <a:r>
              <a:rPr kumimoji="1" lang="ko-KR" altLang="en-US" dirty="0"/>
              <a:t>헤드</a:t>
            </a:r>
            <a:endParaRPr kumimoji="1" lang="en-US" altLang="ko-KR" dirty="0"/>
          </a:p>
          <a:p>
            <a:pPr lvl="1"/>
            <a:r>
              <a:rPr kumimoji="1" lang="en-US" altLang="ko-Kore-KR" dirty="0" err="1"/>
              <a:t>BertFroMaskedLM</a:t>
            </a:r>
            <a:r>
              <a:rPr kumimoji="1" lang="en-US" altLang="ko-Kore-KR" dirty="0"/>
              <a:t>, </a:t>
            </a:r>
            <a:r>
              <a:rPr kumimoji="1" lang="en-US" altLang="ko-Kore-KR" dirty="0" err="1"/>
              <a:t>BertForSequenceClassifciation</a:t>
            </a:r>
            <a:r>
              <a:rPr kumimoji="1" lang="en-US" altLang="ko-Kore-KR" dirty="0"/>
              <a:t>, </a:t>
            </a:r>
            <a:r>
              <a:rPr kumimoji="1" lang="en-US" altLang="ko-Kore-KR" dirty="0" err="1"/>
              <a:t>BertForTokenClassifiction</a:t>
            </a:r>
            <a:r>
              <a:rPr kumimoji="1" lang="en-US" altLang="ko-Kore-KR" dirty="0"/>
              <a:t>, …</a:t>
            </a:r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AB2B4F-8192-BF88-2701-6E609D1EF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B0BB3D-DD8F-9F28-659A-8BEBA7D33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303731-637A-3741-0EA1-7541A8F45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3074" name="Picture 2" descr="bert-body-head">
            <a:extLst>
              <a:ext uri="{FF2B5EF4-FFF2-40B4-BE49-F238E27FC236}">
                <a16:creationId xmlns:a16="http://schemas.microsoft.com/office/drawing/2014/main" id="{B4B8BCCD-3104-F25C-1829-D1212689C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060" y="1832290"/>
            <a:ext cx="2823440" cy="207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8657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9EA7F5-C4EF-BE3B-72AF-2909279F2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멀티 </a:t>
            </a:r>
            <a:r>
              <a:rPr kumimoji="1" lang="ko-KR" altLang="en-US" dirty="0" err="1"/>
              <a:t>모달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D5BD47-5806-BA6C-D126-AF456BF97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Chameleon: Mixed-Modal Early-Fusion Foundation Models (Meta, 2024-05)</a:t>
            </a:r>
            <a:endParaRPr kumimoji="1" lang="ko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26C903-5C4E-634D-33C0-F0A71BFFA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E3A509-8817-14A9-55AF-C27750AA1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3E8325-7C0F-713B-3163-34BBA333B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70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C5369B-1787-59C8-3397-C71FDB32C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724" y="1977010"/>
            <a:ext cx="8726144" cy="471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2414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9EA7F5-C4EF-BE3B-72AF-2909279F2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멀티 </a:t>
            </a:r>
            <a:r>
              <a:rPr kumimoji="1" lang="ko-KR" altLang="en-US" dirty="0" err="1"/>
              <a:t>모달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D5BD47-5806-BA6C-D126-AF456BF97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Chameleon: Mixed-Modal Early-Fusion Foundation Models (Meta, 2024-05)</a:t>
            </a:r>
          </a:p>
          <a:p>
            <a:pPr lvl="1"/>
            <a:r>
              <a:rPr kumimoji="1" lang="en-US" altLang="ko-KR" dirty="0"/>
              <a:t>65,536</a:t>
            </a:r>
            <a:r>
              <a:rPr kumimoji="1" lang="ko-KR" altLang="en-US" dirty="0"/>
              <a:t> 토큰 사전 </a:t>
            </a:r>
            <a:r>
              <a:rPr kumimoji="1" lang="en-US" altLang="ko-KR" dirty="0"/>
              <a:t>( 8,192</a:t>
            </a:r>
            <a:r>
              <a:rPr kumimoji="1" lang="ko-KR" altLang="en-US" dirty="0"/>
              <a:t> 이미지 </a:t>
            </a:r>
            <a:r>
              <a:rPr kumimoji="1" lang="ko-KR" altLang="en-US" dirty="0" err="1"/>
              <a:t>코드북</a:t>
            </a:r>
            <a:r>
              <a:rPr kumimoji="1" lang="ko-KR" altLang="en-US" dirty="0"/>
              <a:t> 토큰 사전 포함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ko-KR" altLang="en-US" dirty="0" err="1"/>
              <a:t>훈련양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2.9</a:t>
            </a:r>
            <a:r>
              <a:rPr kumimoji="1" lang="ko-KR" altLang="en-US" dirty="0"/>
              <a:t> </a:t>
            </a:r>
            <a:r>
              <a:rPr kumimoji="1" lang="en-US" altLang="ko-KR" dirty="0"/>
              <a:t>T</a:t>
            </a:r>
            <a:r>
              <a:rPr kumimoji="1" lang="ko-KR" altLang="en-US" dirty="0"/>
              <a:t> 텍스트 토큰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1.5</a:t>
            </a:r>
            <a:r>
              <a:rPr kumimoji="1" lang="ko-KR" altLang="en-US" dirty="0"/>
              <a:t> </a:t>
            </a:r>
            <a:r>
              <a:rPr kumimoji="1" lang="en-US" altLang="ko-KR" dirty="0"/>
              <a:t>T </a:t>
            </a:r>
            <a:r>
              <a:rPr kumimoji="1" lang="ko-KR" altLang="en-US" dirty="0"/>
              <a:t>텍스트</a:t>
            </a:r>
            <a:r>
              <a:rPr kumimoji="1" lang="en-US" altLang="ko-KR" dirty="0"/>
              <a:t>-</a:t>
            </a:r>
            <a:r>
              <a:rPr kumimoji="1" lang="ko-KR" altLang="en-US" dirty="0"/>
              <a:t>이미지 토큰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26C903-5C4E-634D-33C0-F0A71BFFA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E3A509-8817-14A9-55AF-C27750AA1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3E8325-7C0F-713B-3163-34BBA333B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71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368C26D-02B3-4C9C-314F-2ADC49B74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030" y="3695150"/>
            <a:ext cx="8275145" cy="194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637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2C2948-E2D7-22F3-E46C-3ADE0534D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A77A26-BD55-B571-E474-4B851F293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DADF15-0E90-4FF7-9FD5-A33616FF6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3015C6-33EF-EC12-983E-EBAE700AD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47815C-D4C5-BD26-CF8D-D6170C727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72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743A4E-F113-FEC4-5A0F-8A8A1114E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629" y="0"/>
            <a:ext cx="9114693" cy="677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250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6E1614-30E8-6716-AB35-38310F033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16600" dirty="0"/>
              <a:t>감사합니다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FE976D-5208-DAD7-A8F4-66C481BFB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20EC90-8456-9773-D8E4-CE21D37E0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7AD7F5-C5A5-4B95-106E-5ED5F9FF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73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2807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480D4-463B-01CA-D61D-C4E6472F7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개체명</a:t>
            </a:r>
            <a:r>
              <a:rPr kumimoji="1" lang="ko-KR" altLang="en-US" dirty="0"/>
              <a:t> 인식 데이터 예시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E98904-E775-2B60-CDE0-93FBA0659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52CDF7-9EE0-F497-8891-D1ED2F1A8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6DA24D-7D33-5250-0293-789184B75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D46707-7AD4-27AF-0E07-FC46C9359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A88905C-E8E5-C0B4-A464-5A4C69DF8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213338"/>
            <a:ext cx="10613941" cy="369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34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803C45-AF49-B8D4-703F-9453B17DB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DataCollatorForTokenClassification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4580B4-D8BF-8AF7-3577-489D107C2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err="1"/>
              <a:t>DataCollatorWithPadding</a:t>
            </a:r>
            <a:r>
              <a:rPr kumimoji="1" lang="ko-KR" altLang="en-US" dirty="0"/>
              <a:t> 과 차이점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토큰 마다 레이블이 있음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토큰 </a:t>
            </a:r>
            <a:r>
              <a:rPr kumimoji="1" lang="ko-KR" altLang="en-US" dirty="0" err="1"/>
              <a:t>패딩시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레이블도 </a:t>
            </a:r>
            <a:r>
              <a:rPr kumimoji="1" lang="ko-KR" altLang="en-US" dirty="0" err="1"/>
              <a:t>패딩되어야</a:t>
            </a:r>
            <a:r>
              <a:rPr kumimoji="1" lang="ko-KR" altLang="en-US" dirty="0"/>
              <a:t> 함</a:t>
            </a:r>
            <a:r>
              <a:rPr kumimoji="1" lang="en-US" altLang="ko-KR" dirty="0"/>
              <a:t>:</a:t>
            </a:r>
            <a:r>
              <a:rPr kumimoji="1" lang="ko-KR" altLang="en-US" dirty="0"/>
              <a:t> 기본값 </a:t>
            </a:r>
            <a:r>
              <a:rPr kumimoji="1" lang="en-US" altLang="ko-KR" dirty="0"/>
              <a:t>-100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처리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내부적으로 </a:t>
            </a:r>
            <a:r>
              <a:rPr kumimoji="1" lang="en-US" altLang="ko-KR" dirty="0"/>
              <a:t>loss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계산시</a:t>
            </a:r>
            <a:r>
              <a:rPr kumimoji="1" lang="ko-KR" altLang="en-US" dirty="0"/>
              <a:t> 레이블이 </a:t>
            </a:r>
            <a:r>
              <a:rPr kumimoji="1" lang="en-US" altLang="ko-KR" dirty="0"/>
              <a:t>-100</a:t>
            </a:r>
            <a:r>
              <a:rPr kumimoji="1" lang="ko-KR" altLang="en-US" dirty="0"/>
              <a:t>인 경우 실제 </a:t>
            </a:r>
            <a:r>
              <a:rPr kumimoji="1" lang="en-US" altLang="ko-KR" dirty="0"/>
              <a:t>loss</a:t>
            </a:r>
            <a:r>
              <a:rPr kumimoji="1" lang="ko-KR" altLang="en-US" dirty="0" err="1"/>
              <a:t>에</a:t>
            </a:r>
            <a:r>
              <a:rPr kumimoji="1" lang="ko-KR" altLang="en-US" dirty="0"/>
              <a:t> 반영하지 않음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A92719-2D31-D1D9-535F-923FF9A1D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FDF72-EB34-4DA0-A523-44A8F3A4A0A1}" type="datetime1">
              <a:rPr lang="ko-KR" altLang="en-US" smtClean="0"/>
              <a:t>2024. 7. 10.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08AC54-13E3-98B2-B18E-196998584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AI</a:t>
            </a:r>
            <a:r>
              <a:rPr lang="ko-KR" altLang="en-US"/>
              <a:t>융합학부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8FFEA0-289D-C311-7B58-7CC445D84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A777A-69A6-4D0B-A7AE-CC65891960C9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889101-7262-4C2B-1364-BEBE3CCE5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00" y="3208994"/>
            <a:ext cx="10764000" cy="267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98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5727</TotalTime>
  <Words>3064</Words>
  <Application>Microsoft Macintosh PowerPoint</Application>
  <PresentationFormat>와이드스크린</PresentationFormat>
  <Paragraphs>690</Paragraphs>
  <Slides>73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78" baseType="lpstr">
      <vt:lpstr>나눔고딕</vt:lpstr>
      <vt:lpstr>맑은 고딕</vt:lpstr>
      <vt:lpstr>Arial</vt:lpstr>
      <vt:lpstr>Cambria Math</vt:lpstr>
      <vt:lpstr>Office 테마</vt:lpstr>
      <vt:lpstr>허깅페이스 트랜스포머 라이브러리 활용 워크샵 #2</vt:lpstr>
      <vt:lpstr>참고: 구글 코랩 설정</vt:lpstr>
      <vt:lpstr>개요</vt:lpstr>
      <vt:lpstr>개체명 인식</vt:lpstr>
      <vt:lpstr>트랜스포머: 시퀀스 분류</vt:lpstr>
      <vt:lpstr>트랜스포머: 토큰 분류</vt:lpstr>
      <vt:lpstr>트랜스포머 모델 클래스</vt:lpstr>
      <vt:lpstr>개체명 인식 데이터 예시</vt:lpstr>
      <vt:lpstr>DataCollatorForTokenClassification</vt:lpstr>
      <vt:lpstr>개요</vt:lpstr>
      <vt:lpstr>생성형 AI 서비스</vt:lpstr>
      <vt:lpstr>생성형 언어 모델: (일부) 오픈소스</vt:lpstr>
      <vt:lpstr>생성형 언어 모델: (일부) 오픈소스</vt:lpstr>
      <vt:lpstr>GPT ~ ChatGPT</vt:lpstr>
      <vt:lpstr>PowerPoint 프레젠테이션</vt:lpstr>
      <vt:lpstr>전이학습</vt:lpstr>
      <vt:lpstr>트랜스포머 유니버스</vt:lpstr>
      <vt:lpstr>GPT-3 요약: 학습에 사용한 데이터셋</vt:lpstr>
      <vt:lpstr>GPT-3 요약: 아키텍처, 설정값 정보</vt:lpstr>
      <vt:lpstr>GPT-3 요약: 계산량에 따른 성능 개선 </vt:lpstr>
      <vt:lpstr>ChatGPT</vt:lpstr>
      <vt:lpstr>GPT → ChatGPT</vt:lpstr>
      <vt:lpstr>ChatGPT</vt:lpstr>
      <vt:lpstr>강화학습: Reinforcement Learning</vt:lpstr>
      <vt:lpstr>RLHF: Reinforcement Learning from Human Feedback</vt:lpstr>
      <vt:lpstr>ChatGPT: 하이레벨 뷰</vt:lpstr>
      <vt:lpstr>ChatGPT: 학습 스텝1</vt:lpstr>
      <vt:lpstr>ChatGPT: 학습 스텝2</vt:lpstr>
      <vt:lpstr>ChatGPT: 학습 스텝3</vt:lpstr>
      <vt:lpstr>ChatGPT 요약</vt:lpstr>
      <vt:lpstr>참고: RLHF -&gt; DPO</vt:lpstr>
      <vt:lpstr>LLaMA</vt:lpstr>
      <vt:lpstr>LLaMA</vt:lpstr>
      <vt:lpstr>Llama2</vt:lpstr>
      <vt:lpstr>Llama2</vt:lpstr>
      <vt:lpstr>Llama3</vt:lpstr>
      <vt:lpstr>개요</vt:lpstr>
      <vt:lpstr>LLM: google/gemma-2b-it</vt:lpstr>
      <vt:lpstr>LLM: google/gemma-2b-it</vt:lpstr>
      <vt:lpstr>LLM: google/gemma-2b-it</vt:lpstr>
      <vt:lpstr>LLM: google/gemma-2b-it 메모리요구량</vt:lpstr>
      <vt:lpstr>해결책: PEFT</vt:lpstr>
      <vt:lpstr>해결책: PEFT</vt:lpstr>
      <vt:lpstr>PEFT: 양자화</vt:lpstr>
      <vt:lpstr>PEFT: 양자화</vt:lpstr>
      <vt:lpstr>PEFT: 양자화</vt:lpstr>
      <vt:lpstr>PEFT: 양자화</vt:lpstr>
      <vt:lpstr>양자화 (Quantization)</vt:lpstr>
      <vt:lpstr>PEFT: LoRA</vt:lpstr>
      <vt:lpstr>PEFT: LoRA</vt:lpstr>
      <vt:lpstr>PEFT: LoRA</vt:lpstr>
      <vt:lpstr>PEFT: LoRA</vt:lpstr>
      <vt:lpstr>PEFT: 미세튜닝</vt:lpstr>
      <vt:lpstr>PEFT: 미세 튜닝 결과 저장</vt:lpstr>
      <vt:lpstr>PEFT: 미세튜닝된 결과 로딩</vt:lpstr>
      <vt:lpstr>PEFT: 어댑터를 원본 모델에 머지</vt:lpstr>
      <vt:lpstr>PEFT: 머지 효과</vt:lpstr>
      <vt:lpstr>개요</vt:lpstr>
      <vt:lpstr>Hugging Face TRL: 언어모델 미세튜닝!</vt:lpstr>
      <vt:lpstr>Hugging Face TRL: 언어모델 미세튜닝!</vt:lpstr>
      <vt:lpstr>Hugging Face TRL: 언어모델 미세튜닝!</vt:lpstr>
      <vt:lpstr>Hugging Face TRL: 언어모델 미세튜닝!</vt:lpstr>
      <vt:lpstr>Hugging Face TRL: 언어모델 미세튜닝!</vt:lpstr>
      <vt:lpstr>실습 데이터셋: 대화형 주문 이해 시스템</vt:lpstr>
      <vt:lpstr>실습 데이터셋: 대화형 주문 이해 시스템</vt:lpstr>
      <vt:lpstr>실습: LLM 커스터마이즈</vt:lpstr>
      <vt:lpstr>실습: 데이터 셋</vt:lpstr>
      <vt:lpstr>실습: 흐름</vt:lpstr>
      <vt:lpstr>개요</vt:lpstr>
      <vt:lpstr>멀티 모달</vt:lpstr>
      <vt:lpstr>멀티 모달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 장민</dc:creator>
  <cp:lastModifiedBy>장민 오</cp:lastModifiedBy>
  <cp:revision>236</cp:revision>
  <dcterms:created xsi:type="dcterms:W3CDTF">2022-03-03T07:02:43Z</dcterms:created>
  <dcterms:modified xsi:type="dcterms:W3CDTF">2024-07-10T04:44:07Z</dcterms:modified>
</cp:coreProperties>
</file>